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6.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6">
  <p:sldMasterIdLst>
    <p:sldMasterId id="2147483657" r:id="rId1"/>
    <p:sldMasterId id="2147483684" r:id="rId2"/>
    <p:sldMasterId id="2147483687" r:id="rId3"/>
    <p:sldMasterId id="2147483690" r:id="rId4"/>
    <p:sldMasterId id="2147483693" r:id="rId5"/>
    <p:sldMasterId id="2147483699" r:id="rId6"/>
    <p:sldMasterId id="2147483696" r:id="rId7"/>
    <p:sldMasterId id="2147483702" r:id="rId8"/>
  </p:sldMasterIdLst>
  <p:notesMasterIdLst>
    <p:notesMasterId r:id="rId38"/>
  </p:notesMasterIdLst>
  <p:handoutMasterIdLst>
    <p:handoutMasterId r:id="rId39"/>
  </p:handoutMasterIdLst>
  <p:sldIdLst>
    <p:sldId id="256" r:id="rId9"/>
    <p:sldId id="386" r:id="rId10"/>
    <p:sldId id="409" r:id="rId11"/>
    <p:sldId id="3277" r:id="rId12"/>
    <p:sldId id="3306" r:id="rId13"/>
    <p:sldId id="395" r:id="rId14"/>
    <p:sldId id="412" r:id="rId15"/>
    <p:sldId id="413" r:id="rId16"/>
    <p:sldId id="3291" r:id="rId17"/>
    <p:sldId id="3292" r:id="rId18"/>
    <p:sldId id="3294" r:id="rId19"/>
    <p:sldId id="3296" r:id="rId20"/>
    <p:sldId id="3300" r:id="rId21"/>
    <p:sldId id="404" r:id="rId22"/>
    <p:sldId id="3268" r:id="rId23"/>
    <p:sldId id="3279" r:id="rId24"/>
    <p:sldId id="3284" r:id="rId25"/>
    <p:sldId id="3290" r:id="rId26"/>
    <p:sldId id="3305" r:id="rId27"/>
    <p:sldId id="3304" r:id="rId28"/>
    <p:sldId id="402" r:id="rId29"/>
    <p:sldId id="3307" r:id="rId30"/>
    <p:sldId id="403" r:id="rId31"/>
    <p:sldId id="3269" r:id="rId32"/>
    <p:sldId id="3264" r:id="rId33"/>
    <p:sldId id="422" r:id="rId34"/>
    <p:sldId id="3278" r:id="rId35"/>
    <p:sldId id="2142532993" r:id="rId36"/>
    <p:sldId id="392" r:id="rId37"/>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32">
          <p15:clr>
            <a:srgbClr val="A4A3A4"/>
          </p15:clr>
        </p15:guide>
        <p15:guide id="2" pos="214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m Hoban" initials="TH" lastIdx="5" clrIdx="0">
    <p:extLst>
      <p:ext uri="{19B8F6BF-5375-455C-9EA6-DF929625EA0E}">
        <p15:presenceInfo xmlns:p15="http://schemas.microsoft.com/office/powerpoint/2012/main" userId="S-1-5-21-3992121350-2840906017-2217532693-119391" providerId="AD"/>
      </p:ext>
    </p:extLst>
  </p:cmAuthor>
  <p:cmAuthor id="2" name="LECKIE, Douglas" initials="LD" lastIdx="4" clrIdx="1">
    <p:extLst>
      <p:ext uri="{19B8F6BF-5375-455C-9EA6-DF929625EA0E}">
        <p15:presenceInfo xmlns:p15="http://schemas.microsoft.com/office/powerpoint/2012/main" userId="S-1-5-21-1993962763-1659004503-1801674531-1773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D23A"/>
    <a:srgbClr val="EA9416"/>
    <a:srgbClr val="00877C"/>
    <a:srgbClr val="008E80"/>
    <a:srgbClr val="4597A0"/>
    <a:srgbClr val="00667E"/>
    <a:srgbClr val="224B50"/>
    <a:srgbClr val="00FFCC"/>
    <a:srgbClr val="565656"/>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46" autoAdjust="0"/>
    <p:restoredTop sz="88627" autoAdjust="0"/>
  </p:normalViewPr>
  <p:slideViewPr>
    <p:cSldViewPr snapToGrid="0">
      <p:cViewPr varScale="1">
        <p:scale>
          <a:sx n="56" d="100"/>
          <a:sy n="56" d="100"/>
        </p:scale>
        <p:origin x="1200" y="4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6" d="100"/>
          <a:sy n="76" d="100"/>
        </p:scale>
        <p:origin x="4104" y="114"/>
      </p:cViewPr>
      <p:guideLst>
        <p:guide orient="horz" pos="3132"/>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handoutMaster" Target="handoutMasters/handoutMaster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a:defRPr sz="1200"/>
            </a:lvl1pPr>
          </a:lstStyle>
          <a:p>
            <a:fld id="{778B7176-1BAD-417C-AF09-B073D6FEAF38}" type="datetimeFigureOut">
              <a:rPr lang="en-GB" smtClean="0"/>
              <a:t>30/04/2025</a:t>
            </a:fld>
            <a:endParaRPr lang="en-GB" dirty="0"/>
          </a:p>
        </p:txBody>
      </p:sp>
      <p:sp>
        <p:nvSpPr>
          <p:cNvPr id="4" name="Footer Placeholder 3"/>
          <p:cNvSpPr>
            <a:spLocks noGrp="1"/>
          </p:cNvSpPr>
          <p:nvPr>
            <p:ph type="ftr" sz="quarter" idx="2"/>
          </p:nvPr>
        </p:nvSpPr>
        <p:spPr>
          <a:xfrm>
            <a:off x="0" y="9445625"/>
            <a:ext cx="2949575" cy="496888"/>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4450" y="9445625"/>
            <a:ext cx="2949575" cy="496888"/>
          </a:xfrm>
          <a:prstGeom prst="rect">
            <a:avLst/>
          </a:prstGeom>
        </p:spPr>
        <p:txBody>
          <a:bodyPr vert="horz" lIns="91440" tIns="45720" rIns="91440" bIns="45720" rtlCol="0" anchor="b"/>
          <a:lstStyle>
            <a:lvl1pPr algn="r">
              <a:defRPr sz="1200"/>
            </a:lvl1pPr>
          </a:lstStyle>
          <a:p>
            <a:fld id="{BCB6DC7E-D2D7-4630-BDB1-71F7A52A6844}" type="slidenum">
              <a:rPr lang="en-GB" smtClean="0"/>
              <a:t>‹#›</a:t>
            </a:fld>
            <a:endParaRPr lang="en-GB"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numCol="1" rtlCol="0"/>
          <a:lstStyle>
            <a:lvl1pPr algn="l">
              <a:defRPr sz="1200"/>
            </a:lvl1pPr>
          </a:lstStyle>
          <a:p>
            <a:endParaRPr lang="en-GB" altLang="en-GB" dirty="0"/>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numCol="1" rtlCol="0"/>
          <a:lstStyle>
            <a:lvl1pPr algn="r">
              <a:defRPr sz="1200"/>
            </a:lvl1pPr>
          </a:lstStyle>
          <a:p>
            <a:fld id="{CA117779-7379-4120-B2FD-1299BEC86D78}" type="datetimeFigureOut">
              <a:rPr lang="en-GB" altLang="en-GB" smtClean="0"/>
              <a:pPr/>
              <a:t>30/04/2025</a:t>
            </a:fld>
            <a:endParaRPr lang="en-GB" altLang="en-GB" dirty="0"/>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numCol="1" rtlCol="0" anchor="ctr"/>
          <a:lstStyle/>
          <a:p>
            <a:endParaRPr lang="en-GB" altLang="en-GB" dirty="0"/>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numCol="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ltLang="en-GB"/>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numCol="1" rtlCol="0" anchor="b"/>
          <a:lstStyle>
            <a:lvl1pPr algn="l">
              <a:defRPr sz="1200"/>
            </a:lvl1pPr>
          </a:lstStyle>
          <a:p>
            <a:endParaRPr lang="en-GB" altLang="en-GB" dirty="0"/>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numCol="1" rtlCol="0" anchor="b"/>
          <a:lstStyle>
            <a:lvl1pPr algn="r">
              <a:defRPr sz="1200"/>
            </a:lvl1pPr>
          </a:lstStyle>
          <a:p>
            <a:fld id="{9EC75A06-73E5-48C7-837A-8B7B9F641D29}" type="slidenum">
              <a:rPr lang="en-GB" altLang="en-GB" smtClean="0"/>
              <a:pPr/>
              <a:t>‹#›</a:t>
            </a:fld>
            <a:endParaRPr lang="en-GB" altLang="en-GB" dirty="0"/>
          </a:p>
        </p:txBody>
      </p:sp>
    </p:spTree>
    <p:extLst>
      <p:ext uri="{BB962C8B-B14F-4D97-AF65-F5344CB8AC3E}">
        <p14:creationId xmlns:p14="http://schemas.microsoft.com/office/powerpoint/2010/main" val="2828842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mailto:EMAINFO@slc.co.uk"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a:spLocks noGrp="1" noRot="1" noChangeAspect="1"/>
          </p:cNvSpPr>
          <p:nvPr>
            <p:ph type="sldImg" idx="2"/>
          </p:nvPr>
        </p:nvSpPr>
        <p:spPr>
          <a:xfrm>
            <a:off x="88900" y="746125"/>
            <a:ext cx="6627813"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0" name="Shape 410"/>
          <p:cNvSpPr txBox="1">
            <a:spLocks noGrp="1"/>
          </p:cNvSpPr>
          <p:nvPr>
            <p:ph type="body" idx="1"/>
          </p:nvPr>
        </p:nvSpPr>
        <p:spPr>
          <a:xfrm>
            <a:off x="680562" y="4723448"/>
            <a:ext cx="5444490" cy="4474845"/>
          </a:xfrm>
          <a:prstGeom prst="rect">
            <a:avLst/>
          </a:prstGeom>
        </p:spPr>
        <p:txBody>
          <a:bodyPr lIns="91425" tIns="91425" rIns="91425" bIns="91425" numCol="1" anchor="t" anchorCtr="0">
            <a:noAutofit/>
          </a:bodyPr>
          <a:lstStyle/>
          <a:p>
            <a:pPr lvl="0">
              <a:spcBef>
                <a:spcPts val="0"/>
              </a:spcBef>
              <a:buNone/>
            </a:pPr>
            <a:endParaRPr dirty="0"/>
          </a:p>
        </p:txBody>
      </p:sp>
    </p:spTree>
    <p:extLst>
      <p:ext uri="{BB962C8B-B14F-4D97-AF65-F5344CB8AC3E}">
        <p14:creationId xmlns:p14="http://schemas.microsoft.com/office/powerpoint/2010/main" val="1487486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26</a:t>
            </a:fld>
            <a:endParaRPr lang="en-GB" altLang="en-GB" dirty="0"/>
          </a:p>
        </p:txBody>
      </p:sp>
    </p:spTree>
    <p:extLst>
      <p:ext uri="{BB962C8B-B14F-4D97-AF65-F5344CB8AC3E}">
        <p14:creationId xmlns:p14="http://schemas.microsoft.com/office/powerpoint/2010/main" val="2221524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B7AF7-D8D0-7205-315D-BC340E302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8C8F34-FA75-89A4-6FF4-C78BDA641B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F61B7A-0D9D-C3E3-9A66-D95B84FDA1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37FAA6F-6FED-12A1-C9F8-9132004B6F32}"/>
              </a:ext>
            </a:extLst>
          </p:cNvPr>
          <p:cNvSpPr>
            <a:spLocks noGrp="1"/>
          </p:cNvSpPr>
          <p:nvPr>
            <p:ph type="sldNum" sz="quarter" idx="5"/>
          </p:nvPr>
        </p:nvSpPr>
        <p:spPr/>
        <p:txBody>
          <a:bodyPr/>
          <a:lstStyle/>
          <a:p>
            <a:fld id="{7917D56B-002E-4AAE-90DA-AA24BB3D8A78}" type="slidenum">
              <a:rPr lang="en-GB" smtClean="0"/>
              <a:t>28</a:t>
            </a:fld>
            <a:endParaRPr lang="en-GB"/>
          </a:p>
        </p:txBody>
      </p:sp>
    </p:spTree>
    <p:extLst>
      <p:ext uri="{BB962C8B-B14F-4D97-AF65-F5344CB8AC3E}">
        <p14:creationId xmlns:p14="http://schemas.microsoft.com/office/powerpoint/2010/main" val="1131092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a:spLocks noGrp="1" noRot="1" noChangeAspect="1"/>
          </p:cNvSpPr>
          <p:nvPr>
            <p:ph type="sldImg" idx="2"/>
          </p:nvPr>
        </p:nvSpPr>
        <p:spPr>
          <a:xfrm>
            <a:off x="88900" y="746125"/>
            <a:ext cx="6627813"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0" name="Shape 410"/>
          <p:cNvSpPr txBox="1">
            <a:spLocks noGrp="1"/>
          </p:cNvSpPr>
          <p:nvPr>
            <p:ph type="body" idx="1"/>
          </p:nvPr>
        </p:nvSpPr>
        <p:spPr>
          <a:xfrm>
            <a:off x="680562" y="4723448"/>
            <a:ext cx="5444490" cy="4474845"/>
          </a:xfrm>
          <a:prstGeom prst="rect">
            <a:avLst/>
          </a:prstGeom>
        </p:spPr>
        <p:txBody>
          <a:bodyPr lIns="91425" tIns="91425" rIns="91425" bIns="91425" numCol="1" anchor="t" anchorCtr="0">
            <a:noAutofit/>
          </a:bodyPr>
          <a:lstStyle/>
          <a:p>
            <a:pPr>
              <a:spcBef>
                <a:spcPct val="20000"/>
              </a:spcBef>
            </a:pPr>
            <a:endParaRPr lang="en-GB" altLang="en-US" sz="1200" dirty="0">
              <a:solidFill>
                <a:srgbClr val="000000"/>
              </a:solidFill>
              <a:latin typeface="Helvetica" pitchFamily="34" charset="0"/>
              <a:sym typeface="Wingdings" pitchFamily="2" charset="2"/>
            </a:endParaRPr>
          </a:p>
          <a:p>
            <a:pPr>
              <a:spcBef>
                <a:spcPct val="20000"/>
              </a:spcBef>
            </a:pPr>
            <a:r>
              <a:rPr lang="en-GB" altLang="en-US" sz="1200" dirty="0">
                <a:solidFill>
                  <a:srgbClr val="000000"/>
                </a:solidFill>
                <a:latin typeface="Helvetica" pitchFamily="34" charset="0"/>
              </a:rPr>
              <a:t>Partner Services</a:t>
            </a:r>
          </a:p>
          <a:p>
            <a:pPr>
              <a:spcBef>
                <a:spcPct val="20000"/>
              </a:spcBef>
            </a:pPr>
            <a:r>
              <a:rPr lang="en-GB" altLang="en-US" sz="1200" dirty="0">
                <a:solidFill>
                  <a:srgbClr val="000000"/>
                </a:solidFill>
                <a:latin typeface="Helvetica" pitchFamily="34" charset="0"/>
                <a:sym typeface="Wingdings" pitchFamily="2" charset="2"/>
                <a:hlinkClick r:id="rId3"/>
              </a:rPr>
              <a:t>EMAINFO@slc.co.uk</a:t>
            </a:r>
            <a:endParaRPr lang="en-GB" altLang="en-US" sz="1200" dirty="0">
              <a:solidFill>
                <a:srgbClr val="000000"/>
              </a:solidFill>
              <a:latin typeface="Helvetica" pitchFamily="34" charset="0"/>
              <a:sym typeface="Wingdings" pitchFamily="2" charset="2"/>
            </a:endParaRPr>
          </a:p>
          <a:p>
            <a:pPr>
              <a:spcBef>
                <a:spcPct val="20000"/>
              </a:spcBef>
              <a:buFont typeface="Wingdings" pitchFamily="2" charset="2"/>
              <a:buChar char="("/>
            </a:pPr>
            <a:r>
              <a:rPr lang="en-GB" altLang="en-US" sz="1200" dirty="0">
                <a:solidFill>
                  <a:srgbClr val="000000"/>
                </a:solidFill>
                <a:latin typeface="Helvetica" pitchFamily="34" charset="0"/>
                <a:sym typeface="Wingdings" pitchFamily="2" charset="2"/>
              </a:rPr>
              <a:t>  </a:t>
            </a:r>
            <a:r>
              <a:rPr lang="en-GB" sz="1200" dirty="0">
                <a:latin typeface="Helvetica" pitchFamily="34" charset="0"/>
              </a:rPr>
              <a:t>0300 200 4050</a:t>
            </a:r>
            <a:r>
              <a:rPr lang="en-GB" sz="1200" dirty="0"/>
              <a:t> </a:t>
            </a:r>
          </a:p>
          <a:p>
            <a:pPr>
              <a:spcBef>
                <a:spcPct val="20000"/>
              </a:spcBef>
              <a:buFont typeface="Wingdings" pitchFamily="2" charset="2"/>
              <a:buNone/>
            </a:pPr>
            <a:endParaRPr lang="en-GB" altLang="en-US" sz="1200" dirty="0">
              <a:solidFill>
                <a:srgbClr val="000000"/>
              </a:solidFill>
              <a:latin typeface="Helvetica" pitchFamily="34" charset="0"/>
              <a:sym typeface="Wingdings" pitchFamily="2" charset="2"/>
            </a:endParaRPr>
          </a:p>
          <a:p>
            <a:pPr>
              <a:spcBef>
                <a:spcPct val="20000"/>
              </a:spcBef>
              <a:buFont typeface="Wingdings" pitchFamily="2" charset="2"/>
              <a:buNone/>
            </a:pPr>
            <a:endParaRPr lang="en-GB" altLang="en-US" sz="1200" dirty="0">
              <a:solidFill>
                <a:srgbClr val="000000"/>
              </a:solidFill>
              <a:latin typeface="Helvetica" pitchFamily="34" charset="0"/>
              <a:sym typeface="Wingdings" pitchFamily="2" charset="2"/>
            </a:endParaRPr>
          </a:p>
          <a:p>
            <a:endParaRPr lang="en-GB" dirty="0"/>
          </a:p>
          <a:p>
            <a:endParaRPr lang="en-GB" dirty="0"/>
          </a:p>
          <a:p>
            <a:pPr lvl="0">
              <a:spcBef>
                <a:spcPts val="0"/>
              </a:spcBef>
              <a:buNone/>
            </a:pPr>
            <a:endParaRPr dirty="0"/>
          </a:p>
        </p:txBody>
      </p:sp>
    </p:spTree>
    <p:extLst>
      <p:ext uri="{BB962C8B-B14F-4D97-AF65-F5344CB8AC3E}">
        <p14:creationId xmlns:p14="http://schemas.microsoft.com/office/powerpoint/2010/main" val="239317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a:spLocks noGrp="1" noRot="1" noChangeAspect="1"/>
          </p:cNvSpPr>
          <p:nvPr>
            <p:ph type="sldImg" idx="2"/>
          </p:nvPr>
        </p:nvSpPr>
        <p:spPr>
          <a:xfrm>
            <a:off x="88900" y="746125"/>
            <a:ext cx="6627813"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5" name="Shape 435"/>
          <p:cNvSpPr txBox="1">
            <a:spLocks noGrp="1"/>
          </p:cNvSpPr>
          <p:nvPr>
            <p:ph type="body" idx="1"/>
          </p:nvPr>
        </p:nvSpPr>
        <p:spPr>
          <a:xfrm>
            <a:off x="680562" y="4723448"/>
            <a:ext cx="5444490" cy="4474845"/>
          </a:xfrm>
          <a:prstGeom prst="rect">
            <a:avLst/>
          </a:prstGeom>
        </p:spPr>
        <p:txBody>
          <a:bodyPr lIns="91425" tIns="91425" rIns="91425" bIns="91425" numCol="1" anchor="t" anchorCtr="0">
            <a:noAutofit/>
          </a:bodyPr>
          <a:lstStyle/>
          <a:p>
            <a:pPr lvl="0">
              <a:spcBef>
                <a:spcPts val="0"/>
              </a:spcBef>
              <a:buNone/>
            </a:pPr>
            <a:endParaRPr dirty="0"/>
          </a:p>
        </p:txBody>
      </p:sp>
    </p:spTree>
    <p:extLst>
      <p:ext uri="{BB962C8B-B14F-4D97-AF65-F5344CB8AC3E}">
        <p14:creationId xmlns:p14="http://schemas.microsoft.com/office/powerpoint/2010/main" val="1821652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3</a:t>
            </a:fld>
            <a:endParaRPr lang="en-GB" altLang="en-GB" dirty="0"/>
          </a:p>
        </p:txBody>
      </p:sp>
    </p:spTree>
    <p:extLst>
      <p:ext uri="{BB962C8B-B14F-4D97-AF65-F5344CB8AC3E}">
        <p14:creationId xmlns:p14="http://schemas.microsoft.com/office/powerpoint/2010/main" val="3863761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D3461-BC62-18F9-FE35-1AF8EDC224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346D0B-4AA8-F5A5-8D95-5C3B070F49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929B85-FC29-1CAA-5494-ED468B988D7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2188C8-EFD9-B6E7-9D28-0F77E054C3B8}"/>
              </a:ext>
            </a:extLst>
          </p:cNvPr>
          <p:cNvSpPr>
            <a:spLocks noGrp="1"/>
          </p:cNvSpPr>
          <p:nvPr>
            <p:ph type="sldNum" sz="quarter" idx="5"/>
          </p:nvPr>
        </p:nvSpPr>
        <p:spPr/>
        <p:txBody>
          <a:bodyPr/>
          <a:lstStyle/>
          <a:p>
            <a:fld id="{9EC75A06-73E5-48C7-837A-8B7B9F641D29}" type="slidenum">
              <a:rPr lang="en-GB" altLang="en-GB" smtClean="0"/>
              <a:pPr/>
              <a:t>4</a:t>
            </a:fld>
            <a:endParaRPr lang="en-GB" altLang="en-GB" dirty="0"/>
          </a:p>
        </p:txBody>
      </p:sp>
    </p:spTree>
    <p:extLst>
      <p:ext uri="{BB962C8B-B14F-4D97-AF65-F5344CB8AC3E}">
        <p14:creationId xmlns:p14="http://schemas.microsoft.com/office/powerpoint/2010/main" val="3976044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6</a:t>
            </a:fld>
            <a:endParaRPr lang="en-GB" altLang="en-GB" dirty="0"/>
          </a:p>
        </p:txBody>
      </p:sp>
    </p:spTree>
    <p:extLst>
      <p:ext uri="{BB962C8B-B14F-4D97-AF65-F5344CB8AC3E}">
        <p14:creationId xmlns:p14="http://schemas.microsoft.com/office/powerpoint/2010/main" val="1566262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7</a:t>
            </a:fld>
            <a:endParaRPr lang="en-GB" altLang="en-GB" dirty="0"/>
          </a:p>
        </p:txBody>
      </p:sp>
    </p:spTree>
    <p:extLst>
      <p:ext uri="{BB962C8B-B14F-4D97-AF65-F5344CB8AC3E}">
        <p14:creationId xmlns:p14="http://schemas.microsoft.com/office/powerpoint/2010/main" val="653644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8</a:t>
            </a:fld>
            <a:endParaRPr lang="en-GB" altLang="en-GB" dirty="0"/>
          </a:p>
        </p:txBody>
      </p:sp>
    </p:spTree>
    <p:extLst>
      <p:ext uri="{BB962C8B-B14F-4D97-AF65-F5344CB8AC3E}">
        <p14:creationId xmlns:p14="http://schemas.microsoft.com/office/powerpoint/2010/main" val="3155049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16</a:t>
            </a:fld>
            <a:endParaRPr lang="en-GB" altLang="en-GB"/>
          </a:p>
        </p:txBody>
      </p:sp>
    </p:spTree>
    <p:extLst>
      <p:ext uri="{BB962C8B-B14F-4D97-AF65-F5344CB8AC3E}">
        <p14:creationId xmlns:p14="http://schemas.microsoft.com/office/powerpoint/2010/main" val="4888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25</a:t>
            </a:fld>
            <a:endParaRPr lang="en-GB" altLang="en-GB" dirty="0"/>
          </a:p>
        </p:txBody>
      </p:sp>
    </p:spTree>
    <p:extLst>
      <p:ext uri="{BB962C8B-B14F-4D97-AF65-F5344CB8AC3E}">
        <p14:creationId xmlns:p14="http://schemas.microsoft.com/office/powerpoint/2010/main" val="7645999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White">
    <p:bg>
      <p:bgPr>
        <a:blipFill dpi="0" rotWithShape="1">
          <a:blip r:embed="rId2">
            <a:lum/>
          </a:blip>
          <a:srcRect/>
          <a:stretch>
            <a:fillRect l="-12000" r="-12000"/>
          </a:stretch>
        </a:blipFill>
        <a:effectLst/>
      </p:bgPr>
    </p:bg>
    <p:spTree>
      <p:nvGrpSpPr>
        <p:cNvPr id="1" name="Shape 33"/>
        <p:cNvGrpSpPr/>
        <p:nvPr/>
      </p:nvGrpSpPr>
      <p:grpSpPr>
        <a:xfrm>
          <a:off x="0" y="0"/>
          <a:ext cx="0" cy="0"/>
          <a:chOff x="0" y="0"/>
          <a:chExt cx="0" cy="0"/>
        </a:xfrm>
      </p:grpSpPr>
      <p:sp>
        <p:nvSpPr>
          <p:cNvPr id="35" name="Shape 35"/>
          <p:cNvSpPr txBox="1">
            <a:spLocks noGrp="1"/>
          </p:cNvSpPr>
          <p:nvPr>
            <p:ph type="ctrTitle"/>
          </p:nvPr>
        </p:nvSpPr>
        <p:spPr>
          <a:xfrm>
            <a:off x="410952" y="2995881"/>
            <a:ext cx="5685200" cy="1182000"/>
          </a:xfrm>
          <a:prstGeom prst="rect">
            <a:avLst/>
          </a:prstGeom>
          <a:noFill/>
          <a:ln>
            <a:noFill/>
          </a:ln>
        </p:spPr>
        <p:txBody>
          <a:bodyPr lIns="91425" tIns="91425" rIns="91425" bIns="91425" numCol="1" anchor="t" anchorCtr="0"/>
          <a:lstStyle>
            <a:lvl1pPr marL="0" marR="0" lvl="0" indent="0" algn="l" rtl="0">
              <a:lnSpc>
                <a:spcPct val="90000"/>
              </a:lnSpc>
              <a:spcBef>
                <a:spcPts val="800"/>
              </a:spcBef>
              <a:buClr>
                <a:srgbClr val="D9D9D9"/>
              </a:buClr>
              <a:buFont typeface="Calibri"/>
              <a:buNone/>
              <a:defRPr sz="4267" i="0" u="none" strike="noStrike" cap="none">
                <a:solidFill>
                  <a:srgbClr val="D9D9D9"/>
                </a:solidFill>
                <a:latin typeface="Calibri"/>
                <a:ea typeface="Calibri"/>
                <a:cs typeface="Calibri"/>
                <a:sym typeface="Calibri"/>
              </a:defRPr>
            </a:lvl1pPr>
            <a:lvl2pPr lvl="1" indent="0">
              <a:spcBef>
                <a:spcPts val="0"/>
              </a:spcBef>
              <a:buClr>
                <a:srgbClr val="D9D9D9"/>
              </a:buClr>
              <a:buFont typeface="Calibri"/>
              <a:buNone/>
              <a:defRPr sz="2400">
                <a:solidFill>
                  <a:srgbClr val="D9D9D9"/>
                </a:solidFill>
                <a:latin typeface="Calibri"/>
                <a:ea typeface="Calibri"/>
                <a:cs typeface="Calibri"/>
                <a:sym typeface="Calibri"/>
              </a:defRPr>
            </a:lvl2pPr>
            <a:lvl3pPr lvl="2" indent="0">
              <a:spcBef>
                <a:spcPts val="0"/>
              </a:spcBef>
              <a:buClr>
                <a:srgbClr val="D9D9D9"/>
              </a:buClr>
              <a:buFont typeface="Calibri"/>
              <a:buNone/>
              <a:defRPr sz="2400">
                <a:solidFill>
                  <a:srgbClr val="D9D9D9"/>
                </a:solidFill>
                <a:latin typeface="Calibri"/>
                <a:ea typeface="Calibri"/>
                <a:cs typeface="Calibri"/>
                <a:sym typeface="Calibri"/>
              </a:defRPr>
            </a:lvl3pPr>
            <a:lvl4pPr lvl="3" indent="0">
              <a:spcBef>
                <a:spcPts val="0"/>
              </a:spcBef>
              <a:buClr>
                <a:srgbClr val="D9D9D9"/>
              </a:buClr>
              <a:buFont typeface="Calibri"/>
              <a:buNone/>
              <a:defRPr sz="2400">
                <a:solidFill>
                  <a:srgbClr val="D9D9D9"/>
                </a:solidFill>
                <a:latin typeface="Calibri"/>
                <a:ea typeface="Calibri"/>
                <a:cs typeface="Calibri"/>
                <a:sym typeface="Calibri"/>
              </a:defRPr>
            </a:lvl4pPr>
            <a:lvl5pPr lvl="4" indent="0">
              <a:spcBef>
                <a:spcPts val="0"/>
              </a:spcBef>
              <a:buClr>
                <a:srgbClr val="D9D9D9"/>
              </a:buClr>
              <a:buFont typeface="Calibri"/>
              <a:buNone/>
              <a:defRPr sz="2400">
                <a:solidFill>
                  <a:srgbClr val="D9D9D9"/>
                </a:solidFill>
                <a:latin typeface="Calibri"/>
                <a:ea typeface="Calibri"/>
                <a:cs typeface="Calibri"/>
                <a:sym typeface="Calibri"/>
              </a:defRPr>
            </a:lvl5pPr>
            <a:lvl6pPr lvl="5" indent="0">
              <a:spcBef>
                <a:spcPts val="0"/>
              </a:spcBef>
              <a:buClr>
                <a:srgbClr val="D9D9D9"/>
              </a:buClr>
              <a:buFont typeface="Calibri"/>
              <a:buNone/>
              <a:defRPr sz="2400">
                <a:solidFill>
                  <a:srgbClr val="D9D9D9"/>
                </a:solidFill>
                <a:latin typeface="Calibri"/>
                <a:ea typeface="Calibri"/>
                <a:cs typeface="Calibri"/>
                <a:sym typeface="Calibri"/>
              </a:defRPr>
            </a:lvl6pPr>
            <a:lvl7pPr lvl="6" indent="0">
              <a:spcBef>
                <a:spcPts val="0"/>
              </a:spcBef>
              <a:buClr>
                <a:srgbClr val="D9D9D9"/>
              </a:buClr>
              <a:buFont typeface="Calibri"/>
              <a:buNone/>
              <a:defRPr sz="2400">
                <a:solidFill>
                  <a:srgbClr val="D9D9D9"/>
                </a:solidFill>
                <a:latin typeface="Calibri"/>
                <a:ea typeface="Calibri"/>
                <a:cs typeface="Calibri"/>
                <a:sym typeface="Calibri"/>
              </a:defRPr>
            </a:lvl7pPr>
            <a:lvl8pPr lvl="7" indent="0">
              <a:spcBef>
                <a:spcPts val="0"/>
              </a:spcBef>
              <a:buClr>
                <a:srgbClr val="D9D9D9"/>
              </a:buClr>
              <a:buFont typeface="Calibri"/>
              <a:buNone/>
              <a:defRPr sz="2400">
                <a:solidFill>
                  <a:srgbClr val="D9D9D9"/>
                </a:solidFill>
                <a:latin typeface="Calibri"/>
                <a:ea typeface="Calibri"/>
                <a:cs typeface="Calibri"/>
                <a:sym typeface="Calibri"/>
              </a:defRPr>
            </a:lvl8pPr>
            <a:lvl9pPr lvl="8" indent="0">
              <a:spcBef>
                <a:spcPts val="0"/>
              </a:spcBef>
              <a:buClr>
                <a:srgbClr val="D9D9D9"/>
              </a:buClr>
              <a:buFont typeface="Calibri"/>
              <a:buNone/>
              <a:defRPr sz="2400">
                <a:solidFill>
                  <a:srgbClr val="D9D9D9"/>
                </a:solidFill>
                <a:latin typeface="Calibri"/>
                <a:ea typeface="Calibri"/>
                <a:cs typeface="Calibri"/>
                <a:sym typeface="Calibri"/>
              </a:defRPr>
            </a:lvl9pPr>
          </a:lstStyle>
          <a:p>
            <a:endParaRPr dirty="0"/>
          </a:p>
        </p:txBody>
      </p:sp>
      <p:sp>
        <p:nvSpPr>
          <p:cNvPr id="36" name="Shape 36"/>
          <p:cNvSpPr txBox="1">
            <a:spLocks noGrp="1"/>
          </p:cNvSpPr>
          <p:nvPr>
            <p:ph type="subTitle" idx="1"/>
          </p:nvPr>
        </p:nvSpPr>
        <p:spPr>
          <a:xfrm>
            <a:off x="410952" y="1791375"/>
            <a:ext cx="5676400" cy="1182000"/>
          </a:xfrm>
          <a:prstGeom prst="rect">
            <a:avLst/>
          </a:prstGeom>
          <a:noFill/>
          <a:ln>
            <a:noFill/>
          </a:ln>
        </p:spPr>
        <p:txBody>
          <a:bodyPr lIns="91425" tIns="91425" rIns="91425" bIns="91425" numCol="1" anchor="b" anchorCtr="0"/>
          <a:lstStyle>
            <a:lvl1pPr marL="0" marR="0" lvl="0" indent="0" algn="l" rtl="0">
              <a:lnSpc>
                <a:spcPct val="90000"/>
              </a:lnSpc>
              <a:spcBef>
                <a:spcPts val="800"/>
              </a:spcBef>
              <a:buClr>
                <a:srgbClr val="FFFFFF"/>
              </a:buClr>
              <a:buSzPct val="100000"/>
              <a:buFont typeface="Calibri"/>
              <a:buNone/>
              <a:defRPr sz="4800" i="0" u="none" strike="noStrike" cap="none">
                <a:solidFill>
                  <a:srgbClr val="FFFFFF"/>
                </a:solidFill>
                <a:latin typeface="Calibri"/>
                <a:ea typeface="Calibri"/>
                <a:cs typeface="Calibri"/>
                <a:sym typeface="Calibri"/>
              </a:defRPr>
            </a:lvl1pPr>
            <a:lvl2pPr marL="609585" marR="0" lvl="1" indent="0" algn="ctr" rtl="0">
              <a:spcBef>
                <a:spcPts val="267"/>
              </a:spcBef>
              <a:buClr>
                <a:srgbClr val="FFFFFF"/>
              </a:buClr>
              <a:buSzPct val="100000"/>
              <a:buFont typeface="Calibri"/>
              <a:buNone/>
              <a:defRPr sz="4800" i="0" u="none" strike="noStrike" cap="none">
                <a:solidFill>
                  <a:srgbClr val="FFFFFF"/>
                </a:solidFill>
                <a:latin typeface="Calibri"/>
                <a:ea typeface="Calibri"/>
                <a:cs typeface="Calibri"/>
                <a:sym typeface="Calibri"/>
              </a:defRPr>
            </a:lvl2pPr>
            <a:lvl3pPr marL="1219170" marR="0" lvl="2" indent="0" algn="ctr" rtl="0">
              <a:spcBef>
                <a:spcPts val="240"/>
              </a:spcBef>
              <a:buClr>
                <a:srgbClr val="FFFFFF"/>
              </a:buClr>
              <a:buSzPct val="100000"/>
              <a:buFont typeface="Calibri"/>
              <a:buNone/>
              <a:defRPr sz="4800" i="0" u="none" strike="noStrike" cap="none">
                <a:solidFill>
                  <a:srgbClr val="FFFFFF"/>
                </a:solidFill>
                <a:latin typeface="Calibri"/>
                <a:ea typeface="Calibri"/>
                <a:cs typeface="Calibri"/>
                <a:sym typeface="Calibri"/>
              </a:defRPr>
            </a:lvl3pPr>
            <a:lvl4pPr marL="1828754" marR="0" lvl="3" indent="0" algn="ctr" rtl="0">
              <a:spcBef>
                <a:spcPts val="213"/>
              </a:spcBef>
              <a:buClr>
                <a:srgbClr val="FFFFFF"/>
              </a:buClr>
              <a:buSzPct val="100000"/>
              <a:buFont typeface="Calibri"/>
              <a:buNone/>
              <a:defRPr sz="4800" i="0" u="none" strike="noStrike" cap="none">
                <a:solidFill>
                  <a:srgbClr val="FFFFFF"/>
                </a:solidFill>
                <a:latin typeface="Calibri"/>
                <a:ea typeface="Calibri"/>
                <a:cs typeface="Calibri"/>
                <a:sym typeface="Calibri"/>
              </a:defRPr>
            </a:lvl4pPr>
            <a:lvl5pPr marL="2438339" marR="0" lvl="4" indent="0" algn="ctr" rtl="0">
              <a:spcBef>
                <a:spcPts val="187"/>
              </a:spcBef>
              <a:buClr>
                <a:srgbClr val="FFFFFF"/>
              </a:buClr>
              <a:buSzPct val="100000"/>
              <a:buFont typeface="Calibri"/>
              <a:buNone/>
              <a:defRPr sz="4800" i="0" u="none" strike="noStrike" cap="none">
                <a:solidFill>
                  <a:srgbClr val="FFFFFF"/>
                </a:solidFill>
                <a:latin typeface="Calibri"/>
                <a:ea typeface="Calibri"/>
                <a:cs typeface="Calibri"/>
                <a:sym typeface="Calibri"/>
              </a:defRPr>
            </a:lvl5pPr>
            <a:lvl6pPr marL="3047924" marR="0" lvl="5" indent="0" algn="ctr" rtl="0">
              <a:spcBef>
                <a:spcPts val="533"/>
              </a:spcBef>
              <a:buClr>
                <a:srgbClr val="FFFFFF"/>
              </a:buClr>
              <a:buSzPct val="100000"/>
              <a:buFont typeface="Calibri"/>
              <a:buNone/>
              <a:defRPr sz="4800" i="0" u="none" strike="noStrike" cap="none">
                <a:solidFill>
                  <a:srgbClr val="FFFFFF"/>
                </a:solidFill>
                <a:latin typeface="Calibri"/>
                <a:ea typeface="Calibri"/>
                <a:cs typeface="Calibri"/>
                <a:sym typeface="Calibri"/>
              </a:defRPr>
            </a:lvl6pPr>
            <a:lvl7pPr marL="3657509" marR="0" lvl="6" indent="0" algn="ctr" rtl="0">
              <a:spcBef>
                <a:spcPts val="533"/>
              </a:spcBef>
              <a:buClr>
                <a:srgbClr val="FFFFFF"/>
              </a:buClr>
              <a:buSzPct val="100000"/>
              <a:buFont typeface="Calibri"/>
              <a:buNone/>
              <a:defRPr sz="4800" i="0" u="none" strike="noStrike" cap="none">
                <a:solidFill>
                  <a:srgbClr val="FFFFFF"/>
                </a:solidFill>
                <a:latin typeface="Calibri"/>
                <a:ea typeface="Calibri"/>
                <a:cs typeface="Calibri"/>
                <a:sym typeface="Calibri"/>
              </a:defRPr>
            </a:lvl7pPr>
            <a:lvl8pPr marL="4267093" marR="0" lvl="7" indent="0" algn="ctr" rtl="0">
              <a:spcBef>
                <a:spcPts val="533"/>
              </a:spcBef>
              <a:buClr>
                <a:srgbClr val="FFFFFF"/>
              </a:buClr>
              <a:buSzPct val="100000"/>
              <a:buFont typeface="Calibri"/>
              <a:buNone/>
              <a:defRPr sz="4800" i="0" u="none" strike="noStrike" cap="none">
                <a:solidFill>
                  <a:srgbClr val="FFFFFF"/>
                </a:solidFill>
                <a:latin typeface="Calibri"/>
                <a:ea typeface="Calibri"/>
                <a:cs typeface="Calibri"/>
                <a:sym typeface="Calibri"/>
              </a:defRPr>
            </a:lvl8pPr>
            <a:lvl9pPr marL="4876678" marR="0" lvl="8" indent="0" algn="ctr" rtl="0">
              <a:spcBef>
                <a:spcPts val="533"/>
              </a:spcBef>
              <a:buClr>
                <a:srgbClr val="FFFFFF"/>
              </a:buClr>
              <a:buSzPct val="100000"/>
              <a:buFont typeface="Calibri"/>
              <a:buNone/>
              <a:defRPr sz="4800" i="0" u="none" strike="noStrike" cap="none">
                <a:solidFill>
                  <a:srgbClr val="FFFFFF"/>
                </a:solidFill>
                <a:latin typeface="Calibri"/>
                <a:ea typeface="Calibri"/>
                <a:cs typeface="Calibri"/>
                <a:sym typeface="Calibri"/>
              </a:defRPr>
            </a:lvl9pPr>
          </a:lstStyle>
          <a:p>
            <a:endParaRPr dirty="0"/>
          </a:p>
        </p:txBody>
      </p:sp>
      <p:sp>
        <p:nvSpPr>
          <p:cNvPr id="37" name="Shape 37"/>
          <p:cNvSpPr txBox="1">
            <a:spLocks noGrp="1"/>
          </p:cNvSpPr>
          <p:nvPr>
            <p:ph type="dt" idx="10"/>
          </p:nvPr>
        </p:nvSpPr>
        <p:spPr>
          <a:xfrm>
            <a:off x="565427" y="7034692"/>
            <a:ext cx="2844800" cy="365200"/>
          </a:xfrm>
          <a:prstGeom prst="rect">
            <a:avLst/>
          </a:prstGeom>
          <a:noFill/>
          <a:ln>
            <a:noFill/>
          </a:ln>
        </p:spPr>
        <p:txBody>
          <a:bodyPr lIns="91425" tIns="91425" rIns="91425" bIns="91425" numCol="1" anchor="ctr" anchorCtr="0"/>
          <a:lstStyle>
            <a:lvl1pPr marL="0" marR="0" lvl="0" indent="0" algn="l" rtl="0">
              <a:spcBef>
                <a:spcPts val="0"/>
              </a:spcBef>
              <a:buNone/>
              <a:defRPr sz="1600">
                <a:solidFill>
                  <a:srgbClr val="888888"/>
                </a:solidFill>
                <a:latin typeface="Arial"/>
                <a:ea typeface="Arial"/>
                <a:cs typeface="Arial"/>
                <a:sym typeface="Arial"/>
              </a:defRPr>
            </a:lvl1pPr>
            <a:lvl2pPr marL="609585" marR="0" lvl="1" indent="0" algn="l" rtl="0">
              <a:spcBef>
                <a:spcPts val="0"/>
              </a:spcBef>
              <a:buNone/>
              <a:defRPr sz="2400" b="0" i="0" u="none" strike="noStrike" cap="none">
                <a:solidFill>
                  <a:schemeClr val="dk1"/>
                </a:solidFill>
                <a:latin typeface="Arial"/>
                <a:ea typeface="Arial"/>
                <a:cs typeface="Arial"/>
                <a:sym typeface="Arial"/>
              </a:defRPr>
            </a:lvl2pPr>
            <a:lvl3pPr marL="1219170" marR="0" lvl="2" indent="0" algn="l" rtl="0">
              <a:spcBef>
                <a:spcPts val="0"/>
              </a:spcBef>
              <a:buNone/>
              <a:defRPr sz="2400" b="0" i="0" u="none" strike="noStrike" cap="none">
                <a:solidFill>
                  <a:schemeClr val="dk1"/>
                </a:solidFill>
                <a:latin typeface="Arial"/>
                <a:ea typeface="Arial"/>
                <a:cs typeface="Arial"/>
                <a:sym typeface="Arial"/>
              </a:defRPr>
            </a:lvl3pPr>
            <a:lvl4pPr marL="1828754" marR="0" lvl="3" indent="0" algn="l" rtl="0">
              <a:spcBef>
                <a:spcPts val="0"/>
              </a:spcBef>
              <a:buNone/>
              <a:defRPr sz="2400" b="0" i="0" u="none" strike="noStrike" cap="none">
                <a:solidFill>
                  <a:schemeClr val="dk1"/>
                </a:solidFill>
                <a:latin typeface="Arial"/>
                <a:ea typeface="Arial"/>
                <a:cs typeface="Arial"/>
                <a:sym typeface="Arial"/>
              </a:defRPr>
            </a:lvl4pPr>
            <a:lvl5pPr marL="2438339" marR="0" lvl="4" indent="0" algn="l" rtl="0">
              <a:spcBef>
                <a:spcPts val="0"/>
              </a:spcBef>
              <a:buNone/>
              <a:defRPr sz="2400" b="0" i="0" u="none" strike="noStrike" cap="none">
                <a:solidFill>
                  <a:schemeClr val="dk1"/>
                </a:solidFill>
                <a:latin typeface="Arial"/>
                <a:ea typeface="Arial"/>
                <a:cs typeface="Arial"/>
                <a:sym typeface="Arial"/>
              </a:defRPr>
            </a:lvl5pPr>
            <a:lvl6pPr marL="3047924" marR="0" lvl="5" indent="0" algn="l" rtl="0">
              <a:spcBef>
                <a:spcPts val="0"/>
              </a:spcBef>
              <a:buNone/>
              <a:defRPr sz="2400" b="0" i="0" u="none" strike="noStrike" cap="none">
                <a:solidFill>
                  <a:schemeClr val="dk1"/>
                </a:solidFill>
                <a:latin typeface="Arial"/>
                <a:ea typeface="Arial"/>
                <a:cs typeface="Arial"/>
                <a:sym typeface="Arial"/>
              </a:defRPr>
            </a:lvl6pPr>
            <a:lvl7pPr marL="3657509" marR="0" lvl="6" indent="0" algn="l" rtl="0">
              <a:spcBef>
                <a:spcPts val="0"/>
              </a:spcBef>
              <a:buNone/>
              <a:defRPr sz="2400" b="0" i="0" u="none" strike="noStrike" cap="none">
                <a:solidFill>
                  <a:schemeClr val="dk1"/>
                </a:solidFill>
                <a:latin typeface="Arial"/>
                <a:ea typeface="Arial"/>
                <a:cs typeface="Arial"/>
                <a:sym typeface="Arial"/>
              </a:defRPr>
            </a:lvl7pPr>
            <a:lvl8pPr marL="4267093" marR="0" lvl="7" indent="0" algn="l" rtl="0">
              <a:spcBef>
                <a:spcPts val="0"/>
              </a:spcBef>
              <a:buNone/>
              <a:defRPr sz="2400" b="0" i="0" u="none" strike="noStrike" cap="none">
                <a:solidFill>
                  <a:schemeClr val="dk1"/>
                </a:solidFill>
                <a:latin typeface="Arial"/>
                <a:ea typeface="Arial"/>
                <a:cs typeface="Arial"/>
                <a:sym typeface="Arial"/>
              </a:defRPr>
            </a:lvl8pPr>
            <a:lvl9pPr marL="4876678" marR="0" lvl="8" indent="0" algn="l" rtl="0">
              <a:spcBef>
                <a:spcPts val="0"/>
              </a:spcBef>
              <a:buNone/>
              <a:defRPr sz="2400" b="0" i="0" u="none" strike="noStrike" cap="none">
                <a:solidFill>
                  <a:schemeClr val="dk1"/>
                </a:solidFill>
                <a:latin typeface="Arial"/>
                <a:ea typeface="Arial"/>
                <a:cs typeface="Arial"/>
                <a:sym typeface="Arial"/>
              </a:defRPr>
            </a:lvl9pPr>
          </a:lstStyle>
          <a:p>
            <a:endParaRPr dirty="0"/>
          </a:p>
        </p:txBody>
      </p:sp>
      <p:sp>
        <p:nvSpPr>
          <p:cNvPr id="38" name="Shape 38"/>
          <p:cNvSpPr txBox="1">
            <a:spLocks noGrp="1"/>
          </p:cNvSpPr>
          <p:nvPr>
            <p:ph type="ftr" idx="11"/>
          </p:nvPr>
        </p:nvSpPr>
        <p:spPr>
          <a:xfrm>
            <a:off x="402225" y="7700240"/>
            <a:ext cx="3860800" cy="123200"/>
          </a:xfrm>
          <a:prstGeom prst="rect">
            <a:avLst/>
          </a:prstGeom>
          <a:noFill/>
          <a:ln>
            <a:noFill/>
          </a:ln>
        </p:spPr>
        <p:txBody>
          <a:bodyPr lIns="91425" tIns="91425" rIns="91425" bIns="91425" numCol="1" anchor="ctr" anchorCtr="0"/>
          <a:lstStyle>
            <a:lvl1pPr marL="0" marR="0" lvl="0" indent="0" algn="l" rtl="0">
              <a:spcBef>
                <a:spcPts val="0"/>
              </a:spcBef>
              <a:buNone/>
              <a:defRPr sz="800">
                <a:solidFill>
                  <a:schemeClr val="lt2"/>
                </a:solidFill>
                <a:latin typeface="Arial"/>
                <a:ea typeface="Arial"/>
                <a:cs typeface="Arial"/>
                <a:sym typeface="Arial"/>
              </a:defRPr>
            </a:lvl1pPr>
            <a:lvl2pPr marL="609585" marR="0" lvl="1" indent="0" algn="l" rtl="0">
              <a:spcBef>
                <a:spcPts val="0"/>
              </a:spcBef>
              <a:buNone/>
              <a:defRPr sz="2400" b="0" i="0" u="none" strike="noStrike" cap="none">
                <a:solidFill>
                  <a:schemeClr val="dk1"/>
                </a:solidFill>
                <a:latin typeface="Arial"/>
                <a:ea typeface="Arial"/>
                <a:cs typeface="Arial"/>
                <a:sym typeface="Arial"/>
              </a:defRPr>
            </a:lvl2pPr>
            <a:lvl3pPr marL="1219170" marR="0" lvl="2" indent="0" algn="l" rtl="0">
              <a:spcBef>
                <a:spcPts val="0"/>
              </a:spcBef>
              <a:buNone/>
              <a:defRPr sz="2400" b="0" i="0" u="none" strike="noStrike" cap="none">
                <a:solidFill>
                  <a:schemeClr val="dk1"/>
                </a:solidFill>
                <a:latin typeface="Arial"/>
                <a:ea typeface="Arial"/>
                <a:cs typeface="Arial"/>
                <a:sym typeface="Arial"/>
              </a:defRPr>
            </a:lvl3pPr>
            <a:lvl4pPr marL="1828754" marR="0" lvl="3" indent="0" algn="l" rtl="0">
              <a:spcBef>
                <a:spcPts val="0"/>
              </a:spcBef>
              <a:buNone/>
              <a:defRPr sz="2400" b="0" i="0" u="none" strike="noStrike" cap="none">
                <a:solidFill>
                  <a:schemeClr val="dk1"/>
                </a:solidFill>
                <a:latin typeface="Arial"/>
                <a:ea typeface="Arial"/>
                <a:cs typeface="Arial"/>
                <a:sym typeface="Arial"/>
              </a:defRPr>
            </a:lvl4pPr>
            <a:lvl5pPr marL="2438339" marR="0" lvl="4" indent="0" algn="l" rtl="0">
              <a:spcBef>
                <a:spcPts val="0"/>
              </a:spcBef>
              <a:buNone/>
              <a:defRPr sz="2400" b="0" i="0" u="none" strike="noStrike" cap="none">
                <a:solidFill>
                  <a:schemeClr val="dk1"/>
                </a:solidFill>
                <a:latin typeface="Arial"/>
                <a:ea typeface="Arial"/>
                <a:cs typeface="Arial"/>
                <a:sym typeface="Arial"/>
              </a:defRPr>
            </a:lvl5pPr>
            <a:lvl6pPr marL="3047924" marR="0" lvl="5" indent="0" algn="l" rtl="0">
              <a:spcBef>
                <a:spcPts val="0"/>
              </a:spcBef>
              <a:buNone/>
              <a:defRPr sz="2400" b="0" i="0" u="none" strike="noStrike" cap="none">
                <a:solidFill>
                  <a:schemeClr val="dk1"/>
                </a:solidFill>
                <a:latin typeface="Arial"/>
                <a:ea typeface="Arial"/>
                <a:cs typeface="Arial"/>
                <a:sym typeface="Arial"/>
              </a:defRPr>
            </a:lvl6pPr>
            <a:lvl7pPr marL="3657509" marR="0" lvl="6" indent="0" algn="l" rtl="0">
              <a:spcBef>
                <a:spcPts val="0"/>
              </a:spcBef>
              <a:buNone/>
              <a:defRPr sz="2400" b="0" i="0" u="none" strike="noStrike" cap="none">
                <a:solidFill>
                  <a:schemeClr val="dk1"/>
                </a:solidFill>
                <a:latin typeface="Arial"/>
                <a:ea typeface="Arial"/>
                <a:cs typeface="Arial"/>
                <a:sym typeface="Arial"/>
              </a:defRPr>
            </a:lvl7pPr>
            <a:lvl8pPr marL="4267093" marR="0" lvl="7" indent="0" algn="l" rtl="0">
              <a:spcBef>
                <a:spcPts val="0"/>
              </a:spcBef>
              <a:buNone/>
              <a:defRPr sz="2400" b="0" i="0" u="none" strike="noStrike" cap="none">
                <a:solidFill>
                  <a:schemeClr val="dk1"/>
                </a:solidFill>
                <a:latin typeface="Arial"/>
                <a:ea typeface="Arial"/>
                <a:cs typeface="Arial"/>
                <a:sym typeface="Arial"/>
              </a:defRPr>
            </a:lvl8pPr>
            <a:lvl9pPr marL="4876678" marR="0" lvl="8" indent="0" algn="l" rtl="0">
              <a:spcBef>
                <a:spcPts val="0"/>
              </a:spcBef>
              <a:buNone/>
              <a:defRPr sz="2400" b="0" i="0" u="none" strike="noStrike" cap="none">
                <a:solidFill>
                  <a:schemeClr val="dk1"/>
                </a:solidFill>
                <a:latin typeface="Arial"/>
                <a:ea typeface="Arial"/>
                <a:cs typeface="Arial"/>
                <a:sym typeface="Arial"/>
              </a:defRPr>
            </a:lvl9pPr>
          </a:lstStyle>
          <a:p>
            <a:endParaRPr dirty="0">
              <a:solidFill>
                <a:srgbClr val="7C7C7B"/>
              </a:solidFill>
            </a:endParaRPr>
          </a:p>
        </p:txBody>
      </p:sp>
      <p:sp>
        <p:nvSpPr>
          <p:cNvPr id="39" name="Shape 39"/>
          <p:cNvSpPr txBox="1">
            <a:spLocks noGrp="1"/>
          </p:cNvSpPr>
          <p:nvPr>
            <p:ph type="sldNum" idx="12"/>
          </p:nvPr>
        </p:nvSpPr>
        <p:spPr>
          <a:xfrm>
            <a:off x="8907052" y="7332628"/>
            <a:ext cx="2844800" cy="164000"/>
          </a:xfrm>
          <a:prstGeom prst="rect">
            <a:avLst/>
          </a:prstGeom>
          <a:noFill/>
          <a:ln>
            <a:noFill/>
          </a:ln>
        </p:spPr>
        <p:txBody>
          <a:bodyPr lIns="0" tIns="0" rIns="0" bIns="0" numCol="1" anchor="ctr" anchorCtr="0">
            <a:noAutofit/>
          </a:bodyPr>
          <a:lstStyle/>
          <a:p>
            <a:pPr algn="r">
              <a:buSzPct val="25000"/>
            </a:pPr>
            <a:fld id="{00000000-1234-1234-1234-123412341234}" type="slidenum">
              <a:rPr lang="en" altLang="en" sz="1067">
                <a:solidFill>
                  <a:srgbClr val="000000"/>
                </a:solidFill>
              </a:rPr>
              <a:pPr algn="r">
                <a:buSzPct val="25000"/>
              </a:pPr>
              <a:t>‹#›</a:t>
            </a:fld>
            <a:endParaRPr lang="en" altLang="en" sz="1067">
              <a:solidFill>
                <a:srgbClr val="000000"/>
              </a:solidFill>
            </a:endParaRPr>
          </a:p>
        </p:txBody>
      </p:sp>
    </p:spTree>
    <p:extLst>
      <p:ext uri="{BB962C8B-B14F-4D97-AF65-F5344CB8AC3E}">
        <p14:creationId xmlns:p14="http://schemas.microsoft.com/office/powerpoint/2010/main" val="4173110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Shape&#10;&#10;Description automatically generated with medium confidence">
            <a:extLst>
              <a:ext uri="{FF2B5EF4-FFF2-40B4-BE49-F238E27FC236}">
                <a16:creationId xmlns:a16="http://schemas.microsoft.com/office/drawing/2014/main" id="{2F91BE35-402D-4467-A3C5-ACE7606B863F}"/>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9545F6B2-1260-4E76-9373-DE3C9FCA53A3}"/>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458D4D-AF83-4542-9B86-2D72A65C105B}"/>
              </a:ext>
            </a:extLst>
          </p:cNvPr>
          <p:cNvSpPr>
            <a:spLocks noGrp="1"/>
          </p:cNvSpPr>
          <p:nvPr>
            <p:ph idx="1" hasCustomPrompt="1"/>
          </p:nvPr>
        </p:nvSpPr>
        <p:spPr>
          <a:xfrm>
            <a:off x="478281" y="2597285"/>
            <a:ext cx="10515600" cy="3579678"/>
          </a:xfrm>
        </p:spPr>
        <p:txBody>
          <a:bodyPr/>
          <a:lstStyle/>
          <a:p>
            <a:pPr>
              <a:spcBef>
                <a:spcPct val="20000"/>
              </a:spcBef>
            </a:pPr>
            <a:r>
              <a:rPr lang="en-GB" dirty="0">
                <a:solidFill>
                  <a:srgbClr val="000000"/>
                </a:solidFill>
                <a:latin typeface="Helvetica"/>
                <a:cs typeface="Helvetica"/>
              </a:rPr>
              <a:t>Contact name</a:t>
            </a:r>
          </a:p>
          <a:p>
            <a:pPr>
              <a:spcBef>
                <a:spcPct val="20000"/>
              </a:spcBef>
            </a:pPr>
            <a:r>
              <a:rPr lang="en-GB" dirty="0">
                <a:solidFill>
                  <a:srgbClr val="000000"/>
                </a:solidFill>
                <a:latin typeface="Helvetica"/>
                <a:cs typeface="Helvetica"/>
              </a:rPr>
              <a:t>Department/Role</a:t>
            </a:r>
          </a:p>
          <a:p>
            <a:pPr>
              <a:spcBef>
                <a:spcPct val="20000"/>
              </a:spcBef>
              <a:buFont typeface="Wingdings" charset="0"/>
              <a:buChar char="*"/>
            </a:pPr>
            <a:r>
              <a:rPr lang="en-GB" dirty="0">
                <a:solidFill>
                  <a:srgbClr val="000000"/>
                </a:solidFill>
                <a:latin typeface="Helvetica"/>
                <a:cs typeface="Helvetica"/>
                <a:sym typeface="Wingdings" charset="0"/>
              </a:rPr>
              <a:t>  email</a:t>
            </a:r>
          </a:p>
          <a:p>
            <a:pPr>
              <a:spcBef>
                <a:spcPct val="20000"/>
              </a:spcBef>
              <a:buFont typeface="Wingdings" charset="0"/>
              <a:buChar char="("/>
            </a:pPr>
            <a:r>
              <a:rPr lang="en-GB" dirty="0">
                <a:solidFill>
                  <a:srgbClr val="000000"/>
                </a:solidFill>
                <a:latin typeface="Helvetica"/>
                <a:cs typeface="Helvetica"/>
                <a:sym typeface="Wingdings" charset="0"/>
              </a:rPr>
              <a:t>  phone</a:t>
            </a:r>
          </a:p>
          <a:p>
            <a:pPr>
              <a:spcBef>
                <a:spcPct val="20000"/>
              </a:spcBef>
              <a:buFont typeface="Wingdings" charset="0"/>
              <a:buChar char="8"/>
            </a:pPr>
            <a:r>
              <a:rPr lang="en-GB" dirty="0">
                <a:solidFill>
                  <a:srgbClr val="000000"/>
                </a:solidFill>
                <a:latin typeface="Helvetica"/>
                <a:cs typeface="Helvetica"/>
                <a:sym typeface="Wingdings" charset="0"/>
              </a:rPr>
              <a:t>   website</a:t>
            </a:r>
          </a:p>
        </p:txBody>
      </p:sp>
    </p:spTree>
    <p:extLst>
      <p:ext uri="{BB962C8B-B14F-4D97-AF65-F5344CB8AC3E}">
        <p14:creationId xmlns:p14="http://schemas.microsoft.com/office/powerpoint/2010/main" val="2721388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B242A77B-FF48-40C1-9EF4-C887A8E218C0}"/>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xt Layout 3">
    <p:spTree>
      <p:nvGrpSpPr>
        <p:cNvPr id="1" name=""/>
        <p:cNvGrpSpPr/>
        <p:nvPr/>
      </p:nvGrpSpPr>
      <p:grpSpPr>
        <a:xfrm>
          <a:off x="0" y="0"/>
          <a:ext cx="0" cy="0"/>
          <a:chOff x="0" y="0"/>
          <a:chExt cx="0" cy="0"/>
        </a:xfrm>
      </p:grpSpPr>
      <p:pic>
        <p:nvPicPr>
          <p:cNvPr id="3" name="Picture 2" descr="A close-up of a white rectangle&#10;&#10;Description automatically generated">
            <a:extLst>
              <a:ext uri="{FF2B5EF4-FFF2-40B4-BE49-F238E27FC236}">
                <a16:creationId xmlns:a16="http://schemas.microsoft.com/office/drawing/2014/main" id="{C73B092A-E161-5CD4-EDE8-9E81A98B6B0A}"/>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4" name="Title 18">
            <a:extLst>
              <a:ext uri="{FF2B5EF4-FFF2-40B4-BE49-F238E27FC236}">
                <a16:creationId xmlns:a16="http://schemas.microsoft.com/office/drawing/2014/main" id="{7A664FA6-99AC-A488-F086-A19D5CFE950D}"/>
              </a:ext>
            </a:extLst>
          </p:cNvPr>
          <p:cNvSpPr>
            <a:spLocks noGrp="1"/>
          </p:cNvSpPr>
          <p:nvPr>
            <p:ph type="title" hasCustomPrompt="1"/>
          </p:nvPr>
        </p:nvSpPr>
        <p:spPr>
          <a:xfrm>
            <a:off x="723332" y="714244"/>
            <a:ext cx="10515600" cy="623828"/>
          </a:xfrm>
          <a:prstGeom prst="rect">
            <a:avLst/>
          </a:prstGeom>
        </p:spPr>
        <p:txBody>
          <a:bodyPr/>
          <a:lstStyle>
            <a:lvl1pPr>
              <a:defRPr sz="3600" b="1">
                <a:solidFill>
                  <a:srgbClr val="006060"/>
                </a:solidFill>
                <a:latin typeface="+mj-lt"/>
              </a:defRPr>
            </a:lvl1pPr>
          </a:lstStyle>
          <a:p>
            <a:r>
              <a:rPr lang="en-US" dirty="0"/>
              <a:t>Title goes here</a:t>
            </a:r>
            <a:endParaRPr lang="en-GB" dirty="0"/>
          </a:p>
        </p:txBody>
      </p:sp>
      <p:sp>
        <p:nvSpPr>
          <p:cNvPr id="5" name="Text Placeholder 23">
            <a:extLst>
              <a:ext uri="{FF2B5EF4-FFF2-40B4-BE49-F238E27FC236}">
                <a16:creationId xmlns:a16="http://schemas.microsoft.com/office/drawing/2014/main" id="{03F72433-B9D1-4E38-E5A1-B062506C5D6D}"/>
              </a:ext>
            </a:extLst>
          </p:cNvPr>
          <p:cNvSpPr>
            <a:spLocks noGrp="1"/>
          </p:cNvSpPr>
          <p:nvPr>
            <p:ph type="body" sz="quarter" idx="12" hasCustomPrompt="1"/>
          </p:nvPr>
        </p:nvSpPr>
        <p:spPr>
          <a:xfrm>
            <a:off x="723332" y="1571625"/>
            <a:ext cx="9801793" cy="4657725"/>
          </a:xfrm>
          <a:prstGeom prst="rect">
            <a:avLst/>
          </a:prstGeom>
        </p:spPr>
        <p:txBody>
          <a:bodyPr/>
          <a:lstStyle>
            <a:lvl1pPr marL="0" indent="0">
              <a:buNone/>
              <a:defRPr sz="1400" b="0"/>
            </a:lvl1pPr>
          </a:lstStyle>
          <a:p>
            <a:pPr lvl="0"/>
            <a:r>
              <a:rPr lang="en-GB" dirty="0"/>
              <a:t>Please put your body copy here…</a:t>
            </a:r>
          </a:p>
        </p:txBody>
      </p:sp>
    </p:spTree>
    <p:extLst>
      <p:ext uri="{BB962C8B-B14F-4D97-AF65-F5344CB8AC3E}">
        <p14:creationId xmlns:p14="http://schemas.microsoft.com/office/powerpoint/2010/main" val="3163906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D13763B0-80CC-45ED-AB64-DFD32B37A59F}"/>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25938692-68A6-462D-8012-DF5AAA591A73}"/>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Shape&#10;&#10;Description automatically generated with medium confidence">
            <a:extLst>
              <a:ext uri="{FF2B5EF4-FFF2-40B4-BE49-F238E27FC236}">
                <a16:creationId xmlns:a16="http://schemas.microsoft.com/office/drawing/2014/main" id="{711AB802-89D8-4889-A782-614FE955B1F7}"/>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Shape&#10;&#10;Description automatically generated">
            <a:extLst>
              <a:ext uri="{FF2B5EF4-FFF2-40B4-BE49-F238E27FC236}">
                <a16:creationId xmlns:a16="http://schemas.microsoft.com/office/drawing/2014/main" id="{D85BF8E4-976A-4910-B4CB-C114DD1E1660}"/>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3.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5.jp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7.jp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9.jp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11.jp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3.jp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21" name="Shape 437"/>
          <p:cNvSpPr txBox="1">
            <a:spLocks/>
          </p:cNvSpPr>
          <p:nvPr userDrawn="1"/>
        </p:nvSpPr>
        <p:spPr>
          <a:xfrm>
            <a:off x="134556" y="54159"/>
            <a:ext cx="11366400" cy="738276"/>
          </a:xfrm>
          <a:prstGeom prst="rect">
            <a:avLst/>
          </a:prstGeom>
        </p:spPr>
        <p:txBody>
          <a:bodyPr lIns="121900" tIns="121900" rIns="121900" bIns="121900" numCol="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3200" b="0" i="0" u="none" strike="noStrike" cap="none">
                <a:solidFill>
                  <a:srgbClr val="000000"/>
                </a:solidFill>
                <a:latin typeface="Arial"/>
                <a:ea typeface="Arial"/>
                <a:cs typeface="Arial"/>
                <a:sym typeface="Arial"/>
              </a:defRPr>
            </a:lvl1pPr>
          </a:lstStyle>
          <a:p>
            <a:endParaRPr lang="en" altLang="en" kern="0" dirty="0">
              <a:solidFill>
                <a:srgbClr val="00877C"/>
              </a:solidFill>
              <a:latin typeface="Calibri" panose="020F0502020204030204" pitchFamily="34" charset="0"/>
            </a:endParaRPr>
          </a:p>
        </p:txBody>
      </p:sp>
      <p:pic>
        <p:nvPicPr>
          <p:cNvPr id="3" name="Picture 2" descr="Shape, rectangle&#10;&#10;Description automatically generated">
            <a:extLst>
              <a:ext uri="{FF2B5EF4-FFF2-40B4-BE49-F238E27FC236}">
                <a16:creationId xmlns:a16="http://schemas.microsoft.com/office/drawing/2014/main" id="{102A5116-A54A-4E77-8ECC-16A44FE4D60A}"/>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5" name="MSIPCMContentMarking" descr="{&quot;HashCode&quot;:1862243199,&quot;Placement&quot;:&quot;Footer&quot;,&quot;Top&quot;:520.68866,&quot;Left&quot;:453.6349,&quot;SlideWidth&quot;:960,&quot;SlideHeight&quot;:540}">
            <a:extLst>
              <a:ext uri="{FF2B5EF4-FFF2-40B4-BE49-F238E27FC236}">
                <a16:creationId xmlns:a16="http://schemas.microsoft.com/office/drawing/2014/main" id="{26EB6693-FBFF-49A4-8C43-2EC8CC13B796}"/>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dirty="0">
                <a:solidFill>
                  <a:srgbClr val="000000"/>
                </a:solidFill>
                <a:latin typeface="Calibri" panose="020F0502020204030204" pitchFamily="34" charset="0"/>
              </a:rPr>
              <a:t>OFFICIAL</a:t>
            </a:r>
          </a:p>
        </p:txBody>
      </p:sp>
      <p:sp>
        <p:nvSpPr>
          <p:cNvPr id="6" name="MSIPCMContentMarking" descr="{&quot;HashCode&quot;:1838272672,&quot;Placement&quot;:&quot;Header&quot;,&quot;Top&quot;:0.0,&quot;Left&quot;:448.576,&quot;SlideWidth&quot;:960,&quot;SlideHeight&quot;:540}">
            <a:extLst>
              <a:ext uri="{FF2B5EF4-FFF2-40B4-BE49-F238E27FC236}">
                <a16:creationId xmlns:a16="http://schemas.microsoft.com/office/drawing/2014/main" id="{339A9C5C-9B7E-4B86-B56A-53CAED0D571B}"/>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dirty="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1766037305"/>
      </p:ext>
    </p:extLst>
  </p:cSld>
  <p:clrMap bg1="lt1" tx1="dk1" bg2="dk2" tx2="lt2" accent1="accent1" accent2="accent2" accent3="accent3" accent4="accent4" accent5="accent5" accent6="accent6" hlink="hlink" folHlink="folHlink"/>
  <p:sldLayoutIdLst>
    <p:sldLayoutId id="214748364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5248CA42-91D4-48CA-A9BF-1DE9B7F9F44B}"/>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4" name="MSIPCMContentMarking" descr="{&quot;HashCode&quot;:1862243199,&quot;Placement&quot;:&quot;Footer&quot;,&quot;Top&quot;:520.68866,&quot;Left&quot;:453.6349,&quot;SlideWidth&quot;:960,&quot;SlideHeight&quot;:540}">
            <a:extLst>
              <a:ext uri="{FF2B5EF4-FFF2-40B4-BE49-F238E27FC236}">
                <a16:creationId xmlns:a16="http://schemas.microsoft.com/office/drawing/2014/main" id="{4E454BE6-F2B2-46CA-BD96-8C0CC547B3D8}"/>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dirty="0">
                <a:solidFill>
                  <a:srgbClr val="000000"/>
                </a:solidFill>
                <a:latin typeface="Calibri" panose="020F0502020204030204" pitchFamily="34" charset="0"/>
              </a:rPr>
              <a:t>OFFICIAL</a:t>
            </a:r>
          </a:p>
        </p:txBody>
      </p:sp>
      <p:sp>
        <p:nvSpPr>
          <p:cNvPr id="5" name="MSIPCMContentMarking" descr="{&quot;HashCode&quot;:1838272672,&quot;Placement&quot;:&quot;Header&quot;,&quot;Top&quot;:0.0,&quot;Left&quot;:448.576,&quot;SlideWidth&quot;:960,&quot;SlideHeight&quot;:540}">
            <a:extLst>
              <a:ext uri="{FF2B5EF4-FFF2-40B4-BE49-F238E27FC236}">
                <a16:creationId xmlns:a16="http://schemas.microsoft.com/office/drawing/2014/main" id="{AC08F87B-68D7-46ED-8B4D-020C96DA5516}"/>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dirty="0">
                <a:solidFill>
                  <a:srgbClr val="000000"/>
                </a:solidFill>
                <a:latin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hape, rectangle&#10;&#10;Description automatically generated">
            <a:extLst>
              <a:ext uri="{FF2B5EF4-FFF2-40B4-BE49-F238E27FC236}">
                <a16:creationId xmlns:a16="http://schemas.microsoft.com/office/drawing/2014/main" id="{5FA01BDB-6424-4854-94BD-05F7D4C12C96}"/>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5" name="MSIPCMContentMarking" descr="{&quot;HashCode&quot;:1862243199,&quot;Placement&quot;:&quot;Footer&quot;,&quot;Top&quot;:520.68866,&quot;Left&quot;:453.6349,&quot;SlideWidth&quot;:960,&quot;SlideHeight&quot;:540}">
            <a:extLst>
              <a:ext uri="{FF2B5EF4-FFF2-40B4-BE49-F238E27FC236}">
                <a16:creationId xmlns:a16="http://schemas.microsoft.com/office/drawing/2014/main" id="{542D80F7-929D-432E-A867-12211BD6C124}"/>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dirty="0">
                <a:solidFill>
                  <a:srgbClr val="000000"/>
                </a:solidFill>
                <a:latin typeface="Calibri" panose="020F0502020204030204" pitchFamily="34" charset="0"/>
              </a:rPr>
              <a:t>OFFICIAL</a:t>
            </a:r>
          </a:p>
        </p:txBody>
      </p:sp>
      <p:sp>
        <p:nvSpPr>
          <p:cNvPr id="6" name="MSIPCMContentMarking" descr="{&quot;HashCode&quot;:1838272672,&quot;Placement&quot;:&quot;Header&quot;,&quot;Top&quot;:0.0,&quot;Left&quot;:448.576,&quot;SlideWidth&quot;:960,&quot;SlideHeight&quot;:540}">
            <a:extLst>
              <a:ext uri="{FF2B5EF4-FFF2-40B4-BE49-F238E27FC236}">
                <a16:creationId xmlns:a16="http://schemas.microsoft.com/office/drawing/2014/main" id="{7AADA512-6AA0-40BA-A161-7A54ABDBFCA7}"/>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dirty="0">
                <a:solidFill>
                  <a:srgbClr val="000000"/>
                </a:solidFill>
                <a:latin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hape, rectangle&#10;&#10;Description automatically generated">
            <a:extLst>
              <a:ext uri="{FF2B5EF4-FFF2-40B4-BE49-F238E27FC236}">
                <a16:creationId xmlns:a16="http://schemas.microsoft.com/office/drawing/2014/main" id="{E85C8794-54A0-4EEF-ACB6-CF7F61CEB496}"/>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5" name="MSIPCMContentMarking" descr="{&quot;HashCode&quot;:1862243199,&quot;Placement&quot;:&quot;Footer&quot;,&quot;Top&quot;:520.68866,&quot;Left&quot;:453.6349,&quot;SlideWidth&quot;:960,&quot;SlideHeight&quot;:540}">
            <a:extLst>
              <a:ext uri="{FF2B5EF4-FFF2-40B4-BE49-F238E27FC236}">
                <a16:creationId xmlns:a16="http://schemas.microsoft.com/office/drawing/2014/main" id="{796FE775-EA6E-4E58-8834-B7B542C5F789}"/>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dirty="0">
                <a:solidFill>
                  <a:srgbClr val="000000"/>
                </a:solidFill>
                <a:latin typeface="Calibri" panose="020F0502020204030204" pitchFamily="34" charset="0"/>
              </a:rPr>
              <a:t>OFFICIAL</a:t>
            </a:r>
          </a:p>
        </p:txBody>
      </p:sp>
      <p:sp>
        <p:nvSpPr>
          <p:cNvPr id="6" name="MSIPCMContentMarking" descr="{&quot;HashCode&quot;:1838272672,&quot;Placement&quot;:&quot;Header&quot;,&quot;Top&quot;:0.0,&quot;Left&quot;:448.576,&quot;SlideWidth&quot;:960,&quot;SlideHeight&quot;:540}">
            <a:extLst>
              <a:ext uri="{FF2B5EF4-FFF2-40B4-BE49-F238E27FC236}">
                <a16:creationId xmlns:a16="http://schemas.microsoft.com/office/drawing/2014/main" id="{F35F5E9A-4A23-44FF-8495-FF511FB7ACFA}"/>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dirty="0">
                <a:solidFill>
                  <a:srgbClr val="000000"/>
                </a:solidFill>
                <a:latin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hape, rectangle&#10;&#10;Description automatically generated">
            <a:extLst>
              <a:ext uri="{FF2B5EF4-FFF2-40B4-BE49-F238E27FC236}">
                <a16:creationId xmlns:a16="http://schemas.microsoft.com/office/drawing/2014/main" id="{B4535039-E2C2-4657-B896-28C862779F2F}"/>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5" name="MSIPCMContentMarking" descr="{&quot;HashCode&quot;:1862243199,&quot;Placement&quot;:&quot;Footer&quot;,&quot;Top&quot;:520.68866,&quot;Left&quot;:453.6349,&quot;SlideWidth&quot;:960,&quot;SlideHeight&quot;:540}">
            <a:extLst>
              <a:ext uri="{FF2B5EF4-FFF2-40B4-BE49-F238E27FC236}">
                <a16:creationId xmlns:a16="http://schemas.microsoft.com/office/drawing/2014/main" id="{EB2D9DE3-DE09-43FB-AD9E-004E6A4D5563}"/>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dirty="0">
                <a:solidFill>
                  <a:srgbClr val="000000"/>
                </a:solidFill>
                <a:latin typeface="Calibri" panose="020F0502020204030204" pitchFamily="34" charset="0"/>
              </a:rPr>
              <a:t>OFFICIAL</a:t>
            </a:r>
          </a:p>
        </p:txBody>
      </p:sp>
      <p:sp>
        <p:nvSpPr>
          <p:cNvPr id="6" name="MSIPCMContentMarking" descr="{&quot;HashCode&quot;:1838272672,&quot;Placement&quot;:&quot;Header&quot;,&quot;Top&quot;:0.0,&quot;Left&quot;:448.576,&quot;SlideWidth&quot;:960,&quot;SlideHeight&quot;:540}">
            <a:extLst>
              <a:ext uri="{FF2B5EF4-FFF2-40B4-BE49-F238E27FC236}">
                <a16:creationId xmlns:a16="http://schemas.microsoft.com/office/drawing/2014/main" id="{1B4C3BD2-C115-4E9A-A9DB-C0EC37EBCDF3}"/>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dirty="0">
                <a:solidFill>
                  <a:srgbClr val="000000"/>
                </a:solidFill>
                <a:latin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hape, rectangle&#10;&#10;Description automatically generated">
            <a:extLst>
              <a:ext uri="{FF2B5EF4-FFF2-40B4-BE49-F238E27FC236}">
                <a16:creationId xmlns:a16="http://schemas.microsoft.com/office/drawing/2014/main" id="{54472C20-D5B4-47AC-8BD9-AA0624F40772}"/>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5" name="MSIPCMContentMarking" descr="{&quot;HashCode&quot;:1862243199,&quot;Placement&quot;:&quot;Footer&quot;,&quot;Top&quot;:520.68866,&quot;Left&quot;:453.6349,&quot;SlideWidth&quot;:960,&quot;SlideHeight&quot;:540}">
            <a:extLst>
              <a:ext uri="{FF2B5EF4-FFF2-40B4-BE49-F238E27FC236}">
                <a16:creationId xmlns:a16="http://schemas.microsoft.com/office/drawing/2014/main" id="{443DA05A-4E70-47DB-88B2-1CAB20D522E3}"/>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dirty="0">
                <a:solidFill>
                  <a:srgbClr val="000000"/>
                </a:solidFill>
                <a:latin typeface="Calibri" panose="020F0502020204030204" pitchFamily="34" charset="0"/>
              </a:rPr>
              <a:t>OFFICIAL</a:t>
            </a:r>
          </a:p>
        </p:txBody>
      </p:sp>
      <p:sp>
        <p:nvSpPr>
          <p:cNvPr id="6" name="MSIPCMContentMarking" descr="{&quot;HashCode&quot;:1838272672,&quot;Placement&quot;:&quot;Header&quot;,&quot;Top&quot;:0.0,&quot;Left&quot;:448.576,&quot;SlideWidth&quot;:960,&quot;SlideHeight&quot;:540}">
            <a:extLst>
              <a:ext uri="{FF2B5EF4-FFF2-40B4-BE49-F238E27FC236}">
                <a16:creationId xmlns:a16="http://schemas.microsoft.com/office/drawing/2014/main" id="{655A084F-0CBA-4E42-A6ED-18B8AAF2744B}"/>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dirty="0">
                <a:solidFill>
                  <a:srgbClr val="000000"/>
                </a:solidFill>
                <a:latin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hape, rectangle&#10;&#10;Description automatically generated">
            <a:extLst>
              <a:ext uri="{FF2B5EF4-FFF2-40B4-BE49-F238E27FC236}">
                <a16:creationId xmlns:a16="http://schemas.microsoft.com/office/drawing/2014/main" id="{513D5C5C-8D27-41C4-84DE-E937501C575C}"/>
              </a:ext>
            </a:extLst>
          </p:cNvPr>
          <p:cNvPicPr>
            <a:picLocks noChangeAspect="1"/>
          </p:cNvPicPr>
          <p:nvPr userDrawn="1"/>
        </p:nvPicPr>
        <p:blipFill>
          <a:blip r:embed="rId5"/>
          <a:stretch>
            <a:fillRect/>
          </a:stretch>
        </p:blipFill>
        <p:spPr>
          <a:xfrm>
            <a:off x="0" y="0"/>
            <a:ext cx="12192000" cy="6858000"/>
          </a:xfrm>
          <a:prstGeom prst="rect">
            <a:avLst/>
          </a:prstGeom>
        </p:spPr>
      </p:pic>
      <p:sp>
        <p:nvSpPr>
          <p:cNvPr id="5" name="MSIPCMContentMarking" descr="{&quot;HashCode&quot;:1862243199,&quot;Placement&quot;:&quot;Footer&quot;,&quot;Top&quot;:520.68866,&quot;Left&quot;:453.6349,&quot;SlideWidth&quot;:960,&quot;SlideHeight&quot;:540}">
            <a:extLst>
              <a:ext uri="{FF2B5EF4-FFF2-40B4-BE49-F238E27FC236}">
                <a16:creationId xmlns:a16="http://schemas.microsoft.com/office/drawing/2014/main" id="{4F5F99D3-FC5D-4E4D-8E3B-ED41B3C39738}"/>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dirty="0">
                <a:solidFill>
                  <a:srgbClr val="000000"/>
                </a:solidFill>
                <a:latin typeface="Calibri" panose="020F0502020204030204" pitchFamily="34" charset="0"/>
              </a:rPr>
              <a:t>OFFICIAL</a:t>
            </a:r>
          </a:p>
        </p:txBody>
      </p:sp>
      <p:sp>
        <p:nvSpPr>
          <p:cNvPr id="6" name="MSIPCMContentMarking" descr="{&quot;HashCode&quot;:1838272672,&quot;Placement&quot;:&quot;Header&quot;,&quot;Top&quot;:0.0,&quot;Left&quot;:448.576,&quot;SlideWidth&quot;:960,&quot;SlideHeight&quot;:540}">
            <a:extLst>
              <a:ext uri="{FF2B5EF4-FFF2-40B4-BE49-F238E27FC236}">
                <a16:creationId xmlns:a16="http://schemas.microsoft.com/office/drawing/2014/main" id="{A9BCFE54-E11E-49BB-811B-2C6F31D4369C}"/>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dirty="0">
                <a:solidFill>
                  <a:srgbClr val="000000"/>
                </a:solidFill>
                <a:latin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70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hape, rectangle&#10;&#10;Description automatically generated">
            <a:extLst>
              <a:ext uri="{FF2B5EF4-FFF2-40B4-BE49-F238E27FC236}">
                <a16:creationId xmlns:a16="http://schemas.microsoft.com/office/drawing/2014/main" id="{8E40F7D8-49FB-4053-9578-103C226B4124}"/>
              </a:ext>
            </a:extLst>
          </p:cNvPr>
          <p:cNvPicPr>
            <a:picLocks noChangeAspect="1"/>
          </p:cNvPicPr>
          <p:nvPr userDrawn="1"/>
        </p:nvPicPr>
        <p:blipFill>
          <a:blip r:embed="rId5"/>
          <a:stretch>
            <a:fillRect/>
          </a:stretch>
        </p:blipFill>
        <p:spPr>
          <a:xfrm>
            <a:off x="0" y="0"/>
            <a:ext cx="12192000" cy="6858000"/>
          </a:xfrm>
          <a:prstGeom prst="rect">
            <a:avLst/>
          </a:prstGeom>
        </p:spPr>
      </p:pic>
      <p:sp>
        <p:nvSpPr>
          <p:cNvPr id="5" name="MSIPCMContentMarking" descr="{&quot;HashCode&quot;:1862243199,&quot;Placement&quot;:&quot;Footer&quot;,&quot;Top&quot;:520.68866,&quot;Left&quot;:453.6349,&quot;SlideWidth&quot;:960,&quot;SlideHeight&quot;:540}">
            <a:extLst>
              <a:ext uri="{FF2B5EF4-FFF2-40B4-BE49-F238E27FC236}">
                <a16:creationId xmlns:a16="http://schemas.microsoft.com/office/drawing/2014/main" id="{BC625C42-6BD1-42E6-B20E-2AA1C82549C8}"/>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dirty="0">
                <a:solidFill>
                  <a:srgbClr val="000000"/>
                </a:solidFill>
                <a:latin typeface="Calibri" panose="020F0502020204030204" pitchFamily="34" charset="0"/>
              </a:rPr>
              <a:t>OFFICIAL</a:t>
            </a:r>
          </a:p>
        </p:txBody>
      </p:sp>
      <p:sp>
        <p:nvSpPr>
          <p:cNvPr id="6" name="MSIPCMContentMarking" descr="{&quot;HashCode&quot;:1838272672,&quot;Placement&quot;:&quot;Header&quot;,&quot;Top&quot;:0.0,&quot;Left&quot;:448.576,&quot;SlideWidth&quot;:960,&quot;SlideHeight&quot;:540}">
            <a:extLst>
              <a:ext uri="{FF2B5EF4-FFF2-40B4-BE49-F238E27FC236}">
                <a16:creationId xmlns:a16="http://schemas.microsoft.com/office/drawing/2014/main" id="{837DA173-55D9-4889-A070-52F9FB8A0125}"/>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dirty="0">
                <a:solidFill>
                  <a:srgbClr val="000000"/>
                </a:solidFill>
                <a:latin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 Id="rId5" Type="http://schemas.openxmlformats.org/officeDocument/2006/relationships/image" Target="../media/image29.sv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mailto:emainfo@slc.co.uk"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hyperlink" Target="https://www.lcservices.slc.co.uk/ema-wales/guidance/guidance-notes-for-ema-learning-centres-in-wales/record-keeping-and-appeals/appeals/" TargetMode="Externa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hyperlink" Target="https://www.lcservices.slc.co.uk/" TargetMode="Externa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hyperlink" Target="mailto:Kay_Vizard-Kotkowicz@slc.co.uk" TargetMode="External"/><Relationship Id="rId7" Type="http://schemas.openxmlformats.org/officeDocument/2006/relationships/hyperlink" Target="https://creativecommons.org/licenses/by/3.0/"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foto.wuestenigel.com/text-thank-you-on-green-grass-background/" TargetMode="External"/><Relationship Id="rId5" Type="http://schemas.openxmlformats.org/officeDocument/2006/relationships/image" Target="../media/image34.jpg"/><Relationship Id="rId4" Type="http://schemas.openxmlformats.org/officeDocument/2006/relationships/hyperlink" Target="mailto:EMAINFO@slc.co.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3" name="Shape 413"/>
          <p:cNvSpPr txBox="1">
            <a:spLocks noGrp="1"/>
          </p:cNvSpPr>
          <p:nvPr>
            <p:ph type="subTitle" idx="1"/>
          </p:nvPr>
        </p:nvSpPr>
        <p:spPr>
          <a:xfrm>
            <a:off x="124113" y="3429000"/>
            <a:ext cx="11199561" cy="1844749"/>
          </a:xfrm>
          <a:prstGeom prst="rect">
            <a:avLst/>
          </a:prstGeom>
        </p:spPr>
        <p:txBody>
          <a:bodyPr lIns="121900" tIns="121900" rIns="121900" bIns="121900" numCol="1" anchor="b" anchorCtr="0">
            <a:noAutofit/>
          </a:bodyPr>
          <a:lstStyle/>
          <a:p>
            <a:pPr>
              <a:spcBef>
                <a:spcPts val="0"/>
              </a:spcBef>
            </a:pPr>
            <a:r>
              <a:rPr lang="en-GB" sz="3900" b="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EMA/</a:t>
            </a:r>
            <a:r>
              <a:rPr lang="en-GB" sz="3900" b="1" dirty="0">
                <a:solidFill>
                  <a:schemeClr val="bg1"/>
                </a:solidFill>
                <a:latin typeface="Helvetica" panose="020B0604020202020204" pitchFamily="34" charset="0"/>
                <a:ea typeface="Calibri" panose="020F0502020204030204" pitchFamily="34" charset="0"/>
                <a:cs typeface="Helvetica" panose="020B0604020202020204" pitchFamily="34" charset="0"/>
              </a:rPr>
              <a:t>WGLG </a:t>
            </a:r>
            <a:r>
              <a:rPr lang="en-GB" sz="3900" b="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Service Review Forums 2025</a:t>
            </a:r>
          </a:p>
          <a:p>
            <a:r>
              <a:rPr lang="en-US" altLang="en-US" sz="3200" dirty="0">
                <a:latin typeface="Helvetica" panose="020B0604020202020204" pitchFamily="34" charset="0"/>
                <a:cs typeface="Helvetica" panose="020B0604020202020204" pitchFamily="34" charset="0"/>
              </a:rPr>
              <a:t>FE Account Managers, Partner Services</a:t>
            </a:r>
            <a:br>
              <a:rPr lang="en-US" altLang="en-US" sz="3200" dirty="0">
                <a:latin typeface="Helvetica" panose="020B0604020202020204" pitchFamily="34" charset="0"/>
                <a:cs typeface="Helvetica" panose="020B0604020202020204" pitchFamily="34" charset="0"/>
              </a:rPr>
            </a:br>
            <a:br>
              <a:rPr lang="en-US" altLang="en-US" sz="3200" dirty="0">
                <a:latin typeface="Helvetica" panose="020B0604020202020204" pitchFamily="34" charset="0"/>
                <a:cs typeface="Helvetica" panose="020B0604020202020204" pitchFamily="34" charset="0"/>
              </a:rPr>
            </a:br>
            <a:r>
              <a:rPr lang="en-US" altLang="en-US" sz="3200" dirty="0">
                <a:latin typeface="+mn-lt"/>
              </a:rPr>
              <a:t>Kay Vizard-Kotkowicz</a:t>
            </a:r>
          </a:p>
          <a:p>
            <a:r>
              <a:rPr lang="en-US" altLang="en-US" sz="3200" dirty="0">
                <a:latin typeface="+mn-lt"/>
              </a:rPr>
              <a:t>Katy Barge</a:t>
            </a:r>
            <a:br>
              <a:rPr lang="en-US" altLang="en-US" sz="3200" dirty="0">
                <a:latin typeface="Helvetica" panose="020B0604020202020204" pitchFamily="34" charset="0"/>
                <a:cs typeface="Helvetica" panose="020B0604020202020204" pitchFamily="34" charset="0"/>
              </a:rPr>
            </a:br>
            <a:br>
              <a:rPr lang="en-US" altLang="en-US" sz="3200" dirty="0">
                <a:latin typeface="Helvetica" panose="020B0604020202020204" pitchFamily="34" charset="0"/>
                <a:cs typeface="Helvetica" panose="020B0604020202020204" pitchFamily="34" charset="0"/>
              </a:rPr>
            </a:br>
            <a:r>
              <a:rPr lang="en-GB" altLang="en-US" sz="3200" dirty="0">
                <a:latin typeface="Helvetica" panose="020B0604020202020204" pitchFamily="34" charset="0"/>
                <a:cs typeface="Helvetica" panose="020B0604020202020204" pitchFamily="34" charset="0"/>
              </a:rPr>
              <a:t>April 2025</a:t>
            </a:r>
            <a:endParaRPr lang="en-GB" sz="3200" dirty="0">
              <a:latin typeface="Helvetica" panose="020B0604020202020204" pitchFamily="34" charset="0"/>
              <a:cs typeface="Helvetica" panose="020B0604020202020204" pitchFamily="34" charset="0"/>
            </a:endParaRPr>
          </a:p>
        </p:txBody>
      </p:sp>
      <p:sp>
        <p:nvSpPr>
          <p:cNvPr id="2" name="Slide Number Placeholder 1"/>
          <p:cNvSpPr>
            <a:spLocks noGrp="1"/>
          </p:cNvSpPr>
          <p:nvPr>
            <p:ph type="sldNum" idx="12"/>
          </p:nvPr>
        </p:nvSpPr>
        <p:spPr>
          <a:xfrm>
            <a:off x="9272768" y="6662101"/>
            <a:ext cx="2844800" cy="164000"/>
          </a:xfrm>
        </p:spPr>
        <p:txBody>
          <a:bodyPr numCol="1"/>
          <a:lstStyle/>
          <a:p>
            <a:pPr algn="r">
              <a:buSzPct val="25000"/>
            </a:pPr>
            <a:fld id="{00000000-1234-1234-1234-123412341234}" type="slidenum">
              <a:rPr lang="en" altLang="en" sz="1067">
                <a:solidFill>
                  <a:srgbClr val="000000"/>
                </a:solidFill>
              </a:rPr>
              <a:pPr algn="r">
                <a:buSzPct val="25000"/>
              </a:pPr>
              <a:t>1</a:t>
            </a:fld>
            <a:endParaRPr lang="en" altLang="en" sz="1067" dirty="0">
              <a:solidFill>
                <a:srgbClr val="000000"/>
              </a:solidFill>
            </a:endParaRPr>
          </a:p>
        </p:txBody>
      </p:sp>
    </p:spTree>
    <p:extLst>
      <p:ext uri="{BB962C8B-B14F-4D97-AF65-F5344CB8AC3E}">
        <p14:creationId xmlns:p14="http://schemas.microsoft.com/office/powerpoint/2010/main" val="2461091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a:extLst>
              <a:ext uri="{FF2B5EF4-FFF2-40B4-BE49-F238E27FC236}">
                <a16:creationId xmlns:a16="http://schemas.microsoft.com/office/drawing/2014/main" id="{2E578016-8B9A-D0F0-E95B-BFA915A9E40B}"/>
              </a:ext>
            </a:extLst>
          </p:cNvPr>
          <p:cNvPicPr>
            <a:picLocks noChangeAspect="1"/>
          </p:cNvPicPr>
          <p:nvPr/>
        </p:nvPicPr>
        <p:blipFill>
          <a:blip r:embed="rId2"/>
          <a:stretch>
            <a:fillRect/>
          </a:stretch>
        </p:blipFill>
        <p:spPr>
          <a:xfrm>
            <a:off x="87631" y="880110"/>
            <a:ext cx="5273038" cy="3494662"/>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57EC90D3-DFEA-6949-8176-C76B12284B23}"/>
              </a:ext>
            </a:extLst>
          </p:cNvPr>
          <p:cNvSpPr txBox="1"/>
          <p:nvPr/>
        </p:nvSpPr>
        <p:spPr>
          <a:xfrm>
            <a:off x="202130" y="77002"/>
            <a:ext cx="5158539" cy="584775"/>
          </a:xfrm>
          <a:prstGeom prst="rect">
            <a:avLst/>
          </a:prstGeom>
          <a:noFill/>
        </p:spPr>
        <p:txBody>
          <a:bodyPr wrap="square" rtlCol="0">
            <a:spAutoFit/>
          </a:bodyPr>
          <a:lstStyle/>
          <a:p>
            <a:r>
              <a:rPr lang="en-GB" sz="3200" b="1" dirty="0"/>
              <a:t>Create an account</a:t>
            </a:r>
          </a:p>
        </p:txBody>
      </p:sp>
      <p:pic>
        <p:nvPicPr>
          <p:cNvPr id="2" name="Content Placeholder 4">
            <a:extLst>
              <a:ext uri="{FF2B5EF4-FFF2-40B4-BE49-F238E27FC236}">
                <a16:creationId xmlns:a16="http://schemas.microsoft.com/office/drawing/2014/main" id="{8E1DF463-752F-01FA-BF5E-DAF5B9DFF4AC}"/>
              </a:ext>
            </a:extLst>
          </p:cNvPr>
          <p:cNvPicPr>
            <a:picLocks noChangeAspect="1"/>
          </p:cNvPicPr>
          <p:nvPr/>
        </p:nvPicPr>
        <p:blipFill>
          <a:blip r:embed="rId3"/>
          <a:stretch>
            <a:fillRect/>
          </a:stretch>
        </p:blipFill>
        <p:spPr>
          <a:xfrm>
            <a:off x="5596170" y="2251710"/>
            <a:ext cx="6291030" cy="3657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72819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D630ADDC-DB3E-DF33-093A-DCB77974F059}"/>
              </a:ext>
            </a:extLst>
          </p:cNvPr>
          <p:cNvPicPr>
            <a:picLocks noChangeAspect="1"/>
          </p:cNvPicPr>
          <p:nvPr/>
        </p:nvPicPr>
        <p:blipFill>
          <a:blip r:embed="rId2"/>
          <a:srcRect t="14553" r="1379"/>
          <a:stretch/>
        </p:blipFill>
        <p:spPr>
          <a:xfrm>
            <a:off x="0" y="868680"/>
            <a:ext cx="7143750" cy="3126794"/>
          </a:xfrm>
          <a:prstGeom prst="rect">
            <a:avLst/>
          </a:prstGeom>
        </p:spPr>
      </p:pic>
      <p:sp>
        <p:nvSpPr>
          <p:cNvPr id="4" name="TextBox 3">
            <a:extLst>
              <a:ext uri="{FF2B5EF4-FFF2-40B4-BE49-F238E27FC236}">
                <a16:creationId xmlns:a16="http://schemas.microsoft.com/office/drawing/2014/main" id="{ED8C7C31-1162-4E5B-C1EF-EA63543C271B}"/>
              </a:ext>
            </a:extLst>
          </p:cNvPr>
          <p:cNvSpPr txBox="1"/>
          <p:nvPr/>
        </p:nvSpPr>
        <p:spPr>
          <a:xfrm>
            <a:off x="96253" y="114300"/>
            <a:ext cx="5493017" cy="584775"/>
          </a:xfrm>
          <a:prstGeom prst="rect">
            <a:avLst/>
          </a:prstGeom>
          <a:noFill/>
        </p:spPr>
        <p:txBody>
          <a:bodyPr wrap="square" rtlCol="0">
            <a:spAutoFit/>
          </a:bodyPr>
          <a:lstStyle/>
          <a:p>
            <a:r>
              <a:rPr lang="en-GB" sz="3200" b="1" dirty="0"/>
              <a:t>Apply for student finance</a:t>
            </a:r>
          </a:p>
        </p:txBody>
      </p:sp>
      <p:pic>
        <p:nvPicPr>
          <p:cNvPr id="2" name="Content Placeholder 7">
            <a:extLst>
              <a:ext uri="{FF2B5EF4-FFF2-40B4-BE49-F238E27FC236}">
                <a16:creationId xmlns:a16="http://schemas.microsoft.com/office/drawing/2014/main" id="{5217BA7E-3B2B-E8A0-BC97-AC83FE7DB5E7}"/>
              </a:ext>
            </a:extLst>
          </p:cNvPr>
          <p:cNvPicPr>
            <a:picLocks noChangeAspect="1"/>
          </p:cNvPicPr>
          <p:nvPr/>
        </p:nvPicPr>
        <p:blipFill>
          <a:blip r:embed="rId3"/>
          <a:srcRect t="12827"/>
          <a:stretch/>
        </p:blipFill>
        <p:spPr>
          <a:xfrm>
            <a:off x="5362303" y="3222602"/>
            <a:ext cx="6383927" cy="3675342"/>
          </a:xfrm>
          <a:prstGeom prst="rect">
            <a:avLst/>
          </a:prstGeom>
        </p:spPr>
      </p:pic>
      <p:pic>
        <p:nvPicPr>
          <p:cNvPr id="5" name="Graphic 4">
            <a:extLst>
              <a:ext uri="{FF2B5EF4-FFF2-40B4-BE49-F238E27FC236}">
                <a16:creationId xmlns:a16="http://schemas.microsoft.com/office/drawing/2014/main" id="{88B0BC75-7628-5CE7-5566-B62C8E3171E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67011" y="868680"/>
            <a:ext cx="2353922" cy="2353922"/>
          </a:xfrm>
          <a:prstGeom prst="rect">
            <a:avLst/>
          </a:prstGeom>
        </p:spPr>
      </p:pic>
    </p:spTree>
    <p:extLst>
      <p:ext uri="{BB962C8B-B14F-4D97-AF65-F5344CB8AC3E}">
        <p14:creationId xmlns:p14="http://schemas.microsoft.com/office/powerpoint/2010/main" val="3376552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16D78E-9242-773C-B393-ED48758AD423}"/>
              </a:ext>
            </a:extLst>
          </p:cNvPr>
          <p:cNvPicPr>
            <a:picLocks noChangeAspect="1"/>
          </p:cNvPicPr>
          <p:nvPr/>
        </p:nvPicPr>
        <p:blipFill>
          <a:blip r:embed="rId2"/>
          <a:stretch>
            <a:fillRect/>
          </a:stretch>
        </p:blipFill>
        <p:spPr>
          <a:xfrm>
            <a:off x="368232" y="1159314"/>
            <a:ext cx="5265118" cy="4544256"/>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A0FBA9DA-E904-AF69-1E1E-5D7FFBB785BA}"/>
              </a:ext>
            </a:extLst>
          </p:cNvPr>
          <p:cNvSpPr txBox="1"/>
          <p:nvPr/>
        </p:nvSpPr>
        <p:spPr>
          <a:xfrm>
            <a:off x="368232" y="91440"/>
            <a:ext cx="2000062" cy="584775"/>
          </a:xfrm>
          <a:prstGeom prst="rect">
            <a:avLst/>
          </a:prstGeom>
          <a:noFill/>
        </p:spPr>
        <p:txBody>
          <a:bodyPr wrap="square" rtlCol="0">
            <a:spAutoFit/>
          </a:bodyPr>
          <a:lstStyle/>
          <a:p>
            <a:r>
              <a:rPr lang="en-GB" sz="3200" b="1" dirty="0"/>
              <a:t>Task List</a:t>
            </a:r>
          </a:p>
        </p:txBody>
      </p:sp>
      <p:pic>
        <p:nvPicPr>
          <p:cNvPr id="2" name="Picture 1">
            <a:extLst>
              <a:ext uri="{FF2B5EF4-FFF2-40B4-BE49-F238E27FC236}">
                <a16:creationId xmlns:a16="http://schemas.microsoft.com/office/drawing/2014/main" id="{B5BC3401-315C-6CB8-D2BC-8E847EE810FA}"/>
              </a:ext>
            </a:extLst>
          </p:cNvPr>
          <p:cNvPicPr>
            <a:picLocks noChangeAspect="1"/>
          </p:cNvPicPr>
          <p:nvPr/>
        </p:nvPicPr>
        <p:blipFill>
          <a:blip r:embed="rId3"/>
          <a:stretch>
            <a:fillRect/>
          </a:stretch>
        </p:blipFill>
        <p:spPr>
          <a:xfrm>
            <a:off x="6260860" y="3224213"/>
            <a:ext cx="5374880" cy="3267926"/>
          </a:xfrm>
          <a:prstGeom prst="rect">
            <a:avLst/>
          </a:prstGeom>
          <a:ln>
            <a:noFill/>
          </a:ln>
          <a:effectLst>
            <a:outerShdw blurRad="292100" dist="139700" dir="2700000" algn="tl" rotWithShape="0">
              <a:srgbClr val="333333">
                <a:alpha val="65000"/>
              </a:srgbClr>
            </a:outerShdw>
          </a:effectLst>
        </p:spPr>
      </p:pic>
      <p:pic>
        <p:nvPicPr>
          <p:cNvPr id="6" name="Picture 8" descr="Next Steps | NHS Talent Academy">
            <a:extLst>
              <a:ext uri="{FF2B5EF4-FFF2-40B4-BE49-F238E27FC236}">
                <a16:creationId xmlns:a16="http://schemas.microsoft.com/office/drawing/2014/main" id="{CDDAA44D-7D1D-33A2-F85D-C5210A57DD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8040" y="911053"/>
            <a:ext cx="3217736" cy="2313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405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B499D4-E5E9-8392-AFAA-F299C0032967}"/>
              </a:ext>
            </a:extLst>
          </p:cNvPr>
          <p:cNvSpPr txBox="1"/>
          <p:nvPr/>
        </p:nvSpPr>
        <p:spPr>
          <a:xfrm flipH="1">
            <a:off x="298382" y="1078029"/>
            <a:ext cx="11088303" cy="4247317"/>
          </a:xfrm>
          <a:prstGeom prst="rect">
            <a:avLst/>
          </a:prstGeom>
          <a:noFill/>
        </p:spPr>
        <p:txBody>
          <a:bodyPr wrap="square" rtlCol="0">
            <a:spAutoFit/>
          </a:bodyPr>
          <a:lstStyle/>
          <a:p>
            <a:endParaRPr lang="en-GB" sz="1800" dirty="0">
              <a:effectLst/>
              <a:latin typeface="Aptos" panose="020B0004020202020204" pitchFamily="34" charset="0"/>
              <a:ea typeface="Aptos" panose="020B0004020202020204" pitchFamily="34" charset="0"/>
              <a:cs typeface="Aptos" panose="020B0004020202020204" pitchFamily="34" charset="0"/>
            </a:endParaRPr>
          </a:p>
          <a:p>
            <a:r>
              <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The Home Office is moving to digital and is no longer issuing physical status evidence.</a:t>
            </a:r>
            <a:endParaRPr lang="en-GB" sz="1800" dirty="0">
              <a:effectLst/>
              <a:latin typeface="Aptos" panose="020B0004020202020204" pitchFamily="34" charset="0"/>
              <a:ea typeface="Aptos" panose="020B0004020202020204" pitchFamily="34" charset="0"/>
              <a:cs typeface="Aptos" panose="020B0004020202020204" pitchFamily="34" charset="0"/>
            </a:endParaRP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A HODS check is a way for us to carry out a check with the Home Office to validate the student's status digitally.</a:t>
            </a:r>
            <a:r>
              <a:rPr lang="en-GB" sz="1800" dirty="0">
                <a:solidFill>
                  <a:srgbClr val="FF0000"/>
                </a:solidFill>
                <a:effectLst/>
                <a:latin typeface="Aptos" panose="020B0004020202020204" pitchFamily="34" charset="0"/>
                <a:ea typeface="Aptos" panose="020B0004020202020204" pitchFamily="34" charset="0"/>
                <a:cs typeface="Aptos" panose="020B0004020202020204" pitchFamily="34" charset="0"/>
              </a:rPr>
              <a:t> </a:t>
            </a:r>
            <a:r>
              <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A valid HODS check can be accepted as proof of identity and status.</a:t>
            </a:r>
            <a:endParaRPr lang="en-GB" sz="1800" dirty="0">
              <a:effectLst/>
              <a:latin typeface="Aptos" panose="020B0004020202020204" pitchFamily="34" charset="0"/>
              <a:ea typeface="Aptos" panose="020B0004020202020204" pitchFamily="34" charset="0"/>
              <a:cs typeface="Aptos" panose="020B0004020202020204" pitchFamily="34" charset="0"/>
            </a:endParaRP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When applying, online or by paper, the student will be asked to provide;</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Document Type</a:t>
            </a:r>
            <a:endPar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Document Number*</a:t>
            </a:r>
            <a:endPar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Date of Birth</a:t>
            </a:r>
            <a:endPar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Document Issuing Nationality</a:t>
            </a:r>
            <a:endPar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r>
              <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 From a Passport, ID card, HOBRC or HOBRP.</a:t>
            </a:r>
            <a:endParaRPr lang="en-GB" sz="1800" dirty="0">
              <a:effectLst/>
              <a:latin typeface="Aptos" panose="020B0004020202020204" pitchFamily="34" charset="0"/>
              <a:ea typeface="Aptos" panose="020B0004020202020204" pitchFamily="34" charset="0"/>
              <a:cs typeface="Aptos" panose="020B0004020202020204" pitchFamily="34" charset="0"/>
            </a:endParaRP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If the student is applying through a family members status, they will also be asked to provide all of the above for their family member. In addition to this they need to provide proof of relationship evidence.</a:t>
            </a:r>
            <a:endParaRPr lang="en-GB" sz="1800" dirty="0">
              <a:effectLst/>
              <a:latin typeface="Aptos" panose="020B0004020202020204" pitchFamily="34" charset="0"/>
              <a:ea typeface="Aptos" panose="020B0004020202020204" pitchFamily="34" charset="0"/>
              <a:cs typeface="Aptos" panose="020B0004020202020204" pitchFamily="34" charset="0"/>
            </a:endParaRPr>
          </a:p>
        </p:txBody>
      </p:sp>
      <p:sp>
        <p:nvSpPr>
          <p:cNvPr id="3" name="TextBox 2">
            <a:extLst>
              <a:ext uri="{FF2B5EF4-FFF2-40B4-BE49-F238E27FC236}">
                <a16:creationId xmlns:a16="http://schemas.microsoft.com/office/drawing/2014/main" id="{3BD67AC1-CD63-A74F-A825-F64767862B16}"/>
              </a:ext>
            </a:extLst>
          </p:cNvPr>
          <p:cNvSpPr txBox="1"/>
          <p:nvPr/>
        </p:nvSpPr>
        <p:spPr>
          <a:xfrm>
            <a:off x="298382" y="107683"/>
            <a:ext cx="6169794" cy="584775"/>
          </a:xfrm>
          <a:prstGeom prst="rect">
            <a:avLst/>
          </a:prstGeom>
          <a:noFill/>
        </p:spPr>
        <p:txBody>
          <a:bodyPr wrap="square" rtlCol="0">
            <a:spAutoFit/>
          </a:bodyPr>
          <a:lstStyle/>
          <a:p>
            <a:r>
              <a:rPr lang="en-GB" sz="3200" b="1" dirty="0">
                <a:solidFill>
                  <a:srgbClr val="000000"/>
                </a:solidFill>
                <a:effectLst/>
                <a:ea typeface="Aptos" panose="020B0004020202020204" pitchFamily="34" charset="0"/>
                <a:cs typeface="Aptos" panose="020B0004020202020204" pitchFamily="34" charset="0"/>
              </a:rPr>
              <a:t>Home Office Data Share (HODS)</a:t>
            </a:r>
            <a:endParaRPr lang="en-GB" sz="3200" b="1" dirty="0">
              <a:effectLst/>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2011089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413"/>
          <p:cNvSpPr txBox="1">
            <a:spLocks/>
          </p:cNvSpPr>
          <p:nvPr/>
        </p:nvSpPr>
        <p:spPr>
          <a:xfrm>
            <a:off x="313979" y="2771482"/>
            <a:ext cx="9760661" cy="831900"/>
          </a:xfrm>
          <a:prstGeom prst="rect">
            <a:avLst/>
          </a:prstGeom>
        </p:spPr>
        <p:txBody>
          <a:bodyPr lIns="121900" tIns="121900" rIns="121900" bIns="121900" numCol="1" anchor="b" anchorCtr="0">
            <a:noAutofit/>
          </a:bodyPr>
          <a:lstStyle/>
          <a:p>
            <a:pPr marL="342900" lvl="0" indent="-342900">
              <a:defRPr/>
            </a:pPr>
            <a:r>
              <a:rPr lang="en-GB" altLang="en" sz="3200" dirty="0">
                <a:latin typeface="Helvetica" panose="020B0604020202030204" pitchFamily="34" charset="0"/>
              </a:rPr>
              <a:t>Welsh Government Update </a:t>
            </a:r>
            <a:endParaRPr lang="en" altLang="en" sz="3200" dirty="0">
              <a:latin typeface="Helvetica" panose="020B0604020202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FD9F75E-F0AD-FFF9-51FE-215E1376B993}"/>
              </a:ext>
            </a:extLst>
          </p:cNvPr>
          <p:cNvSpPr txBox="1"/>
          <p:nvPr/>
        </p:nvSpPr>
        <p:spPr>
          <a:xfrm>
            <a:off x="5638800" y="2978150"/>
            <a:ext cx="914400" cy="914400"/>
          </a:xfrm>
          <a:prstGeom prst="rect">
            <a:avLst/>
          </a:prstGeom>
          <a:noFill/>
        </p:spPr>
        <p:txBody>
          <a:bodyPr wrap="square" rtlCol="0">
            <a:spAutoFit/>
          </a:bodyPr>
          <a:lstStyle/>
          <a:p>
            <a:endParaRPr lang="en-GB" dirty="0"/>
          </a:p>
        </p:txBody>
      </p:sp>
      <p:sp>
        <p:nvSpPr>
          <p:cNvPr id="6" name="TextBox 5">
            <a:extLst>
              <a:ext uri="{FF2B5EF4-FFF2-40B4-BE49-F238E27FC236}">
                <a16:creationId xmlns:a16="http://schemas.microsoft.com/office/drawing/2014/main" id="{0F362A1F-BAB3-363F-73B7-1735885C0025}"/>
              </a:ext>
            </a:extLst>
          </p:cNvPr>
          <p:cNvSpPr txBox="1"/>
          <p:nvPr/>
        </p:nvSpPr>
        <p:spPr>
          <a:xfrm>
            <a:off x="163629" y="1097280"/>
            <a:ext cx="5513271" cy="1950720"/>
          </a:xfrm>
          <a:prstGeom prst="rect">
            <a:avLst/>
          </a:prstGeom>
          <a:noFill/>
        </p:spPr>
        <p:txBody>
          <a:bodyPr wrap="square" rtlCol="0">
            <a:spAutoFit/>
          </a:bodyPr>
          <a:lstStyle/>
          <a:p>
            <a:endParaRPr lang="en-GB" dirty="0"/>
          </a:p>
        </p:txBody>
      </p:sp>
      <p:sp>
        <p:nvSpPr>
          <p:cNvPr id="7" name="TextBox 6">
            <a:extLst>
              <a:ext uri="{FF2B5EF4-FFF2-40B4-BE49-F238E27FC236}">
                <a16:creationId xmlns:a16="http://schemas.microsoft.com/office/drawing/2014/main" id="{3205CF03-A7DC-7D92-82EE-AD5E2BE51D0E}"/>
              </a:ext>
            </a:extLst>
          </p:cNvPr>
          <p:cNvSpPr txBox="1"/>
          <p:nvPr/>
        </p:nvSpPr>
        <p:spPr>
          <a:xfrm>
            <a:off x="5638800" y="2978150"/>
            <a:ext cx="914400" cy="914400"/>
          </a:xfrm>
          <a:prstGeom prst="rect">
            <a:avLst/>
          </a:prstGeom>
          <a:noFill/>
        </p:spPr>
        <p:txBody>
          <a:bodyPr wrap="square" rtlCol="0">
            <a:spAutoFit/>
          </a:bodyPr>
          <a:lstStyle/>
          <a:p>
            <a:endParaRPr lang="en-GB" dirty="0"/>
          </a:p>
        </p:txBody>
      </p:sp>
      <p:sp>
        <p:nvSpPr>
          <p:cNvPr id="8" name="TextBox 7">
            <a:extLst>
              <a:ext uri="{FF2B5EF4-FFF2-40B4-BE49-F238E27FC236}">
                <a16:creationId xmlns:a16="http://schemas.microsoft.com/office/drawing/2014/main" id="{B3EE65A0-DB53-A777-BF68-29F6E02531E1}"/>
              </a:ext>
            </a:extLst>
          </p:cNvPr>
          <p:cNvSpPr txBox="1"/>
          <p:nvPr/>
        </p:nvSpPr>
        <p:spPr>
          <a:xfrm>
            <a:off x="0" y="231420"/>
            <a:ext cx="9825613" cy="1077218"/>
          </a:xfrm>
          <a:prstGeom prst="rect">
            <a:avLst/>
          </a:prstGeom>
          <a:noFill/>
        </p:spPr>
        <p:txBody>
          <a:bodyPr wrap="square" rtlCol="0">
            <a:spAutoFit/>
          </a:bodyPr>
          <a:lstStyle/>
          <a:p>
            <a:r>
              <a:rPr lang="en-GB" sz="3200" kern="100" dirty="0">
                <a:effectLst/>
                <a:ea typeface="Aptos" panose="020B0004020202020204" pitchFamily="34" charset="0"/>
                <a:cs typeface="Times New Roman" panose="02020603050405020304" pitchFamily="18" charset="0"/>
              </a:rPr>
              <a:t>Participation and attendance</a:t>
            </a:r>
          </a:p>
          <a:p>
            <a:endParaRPr lang="en-GB" sz="3200" dirty="0"/>
          </a:p>
        </p:txBody>
      </p:sp>
      <p:sp>
        <p:nvSpPr>
          <p:cNvPr id="9" name="TextBox 8">
            <a:extLst>
              <a:ext uri="{FF2B5EF4-FFF2-40B4-BE49-F238E27FC236}">
                <a16:creationId xmlns:a16="http://schemas.microsoft.com/office/drawing/2014/main" id="{9617B96B-3E85-7BE4-5A90-934594B244A0}"/>
              </a:ext>
            </a:extLst>
          </p:cNvPr>
          <p:cNvSpPr txBox="1"/>
          <p:nvPr/>
        </p:nvSpPr>
        <p:spPr>
          <a:xfrm>
            <a:off x="163629" y="1029904"/>
            <a:ext cx="11795584" cy="5735866"/>
          </a:xfrm>
          <a:prstGeom prst="rect">
            <a:avLst/>
          </a:prstGeom>
          <a:noFill/>
        </p:spPr>
        <p:txBody>
          <a:bodyPr wrap="square" rtlCol="0">
            <a:spAutoFit/>
          </a:bodyPr>
          <a:lstStyle/>
          <a:p>
            <a:pPr marL="342900" lvl="0" indent="-342900">
              <a:lnSpc>
                <a:spcPct val="107000"/>
              </a:lnSpc>
              <a:buFont typeface="Symbol" panose="05050102010706020507" pitchFamily="18" charset="2"/>
              <a:buChar char=""/>
            </a:pPr>
            <a:r>
              <a:rPr lang="en-GB" sz="1600" b="1" kern="100" dirty="0">
                <a:effectLst/>
                <a:latin typeface="Arial" panose="020B0604020202020204" pitchFamily="34" charset="0"/>
                <a:ea typeface="Aptos" panose="020B0004020202020204" pitchFamily="34" charset="0"/>
                <a:cs typeface="Times New Roman" panose="02020603050405020304" pitchFamily="18" charset="0"/>
              </a:rPr>
              <a:t>Supporting the Minister’s ambition for everyone to have access to the same opportunities and to remove barriers to post-16 participation: </a:t>
            </a:r>
            <a:endParaRPr lang="en-GB" sz="16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200000"/>
              </a:lnSpc>
              <a:buFont typeface="Wingdings" panose="05000000000000000000" pitchFamily="2" charset="2"/>
              <a:buChar char=""/>
            </a:pPr>
            <a:r>
              <a:rPr lang="en-GB" sz="1600" kern="100" dirty="0">
                <a:effectLst/>
                <a:latin typeface="Arial" panose="020B0604020202020204" pitchFamily="34" charset="0"/>
                <a:ea typeface="Aptos" panose="020B0004020202020204" pitchFamily="34" charset="0"/>
                <a:cs typeface="Times New Roman" panose="02020603050405020304" pitchFamily="18" charset="0"/>
              </a:rPr>
              <a:t>We have maintained the weekly rate of EMA at £40 </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200000"/>
              </a:lnSpc>
              <a:spcAft>
                <a:spcPts val="800"/>
              </a:spcAft>
              <a:buFont typeface="Wingdings" panose="05000000000000000000" pitchFamily="2" charset="2"/>
              <a:buChar char=""/>
            </a:pPr>
            <a:r>
              <a:rPr lang="en-GB" sz="1600" kern="100" dirty="0">
                <a:effectLst/>
                <a:latin typeface="Arial" panose="020B0604020202020204" pitchFamily="34" charset="0"/>
                <a:ea typeface="Aptos" panose="020B0004020202020204" pitchFamily="34" charset="0"/>
                <a:cs typeface="Times New Roman" panose="02020603050405020304" pitchFamily="18" charset="0"/>
              </a:rPr>
              <a:t>Uplifted the EMA household income thresholds for academic year 2025/26, ensuring more learners will receive EMA </a:t>
            </a:r>
          </a:p>
          <a:p>
            <a:pPr marL="342900" lvl="0" indent="-342900">
              <a:lnSpc>
                <a:spcPct val="200000"/>
              </a:lnSpc>
              <a:buFont typeface="Symbol" panose="05050102010706020507" pitchFamily="18" charset="2"/>
              <a:buChar char=""/>
            </a:pPr>
            <a:r>
              <a:rPr lang="en-GB" sz="1600" b="1" kern="100" dirty="0">
                <a:effectLst/>
                <a:latin typeface="Arial" panose="020B0604020202020204" pitchFamily="34" charset="0"/>
                <a:ea typeface="Aptos" panose="020B0004020202020204" pitchFamily="34" charset="0"/>
                <a:cs typeface="Times New Roman" panose="02020603050405020304" pitchFamily="18" charset="0"/>
              </a:rPr>
              <a:t>Attendance and discretion:</a:t>
            </a:r>
            <a:endParaRPr lang="en-GB" sz="16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200000"/>
              </a:lnSpc>
              <a:buFont typeface="Wingdings" panose="05000000000000000000" pitchFamily="2" charset="2"/>
              <a:buChar char=""/>
            </a:pPr>
            <a:r>
              <a:rPr lang="en-GB" sz="1600" kern="100" dirty="0">
                <a:effectLst/>
                <a:latin typeface="Arial" panose="020B0604020202020204" pitchFamily="34" charset="0"/>
                <a:ea typeface="Aptos" panose="020B0004020202020204" pitchFamily="34" charset="0"/>
                <a:cs typeface="Times New Roman" panose="02020603050405020304" pitchFamily="18" charset="0"/>
              </a:rPr>
              <a:t>Encourage confidential conversations.</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200000"/>
              </a:lnSpc>
              <a:buFont typeface="Wingdings" panose="05000000000000000000" pitchFamily="2" charset="2"/>
              <a:buChar char=""/>
            </a:pPr>
            <a:r>
              <a:rPr lang="en-GB" sz="1600" kern="100" dirty="0">
                <a:effectLst/>
                <a:latin typeface="Arial" panose="020B0604020202020204" pitchFamily="34" charset="0"/>
                <a:ea typeface="Aptos" panose="020B0004020202020204" pitchFamily="34" charset="0"/>
                <a:cs typeface="Times New Roman" panose="02020603050405020304" pitchFamily="18" charset="0"/>
              </a:rPr>
              <a:t>Consider wider impact of non-attendance before submitting to SLC. </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200000"/>
              </a:lnSpc>
              <a:buFont typeface="Wingdings" panose="05000000000000000000" pitchFamily="2" charset="2"/>
              <a:buChar char=""/>
            </a:pPr>
            <a:r>
              <a:rPr lang="en-GB" sz="1600" kern="100" dirty="0">
                <a:effectLst/>
                <a:latin typeface="Arial" panose="020B0604020202020204" pitchFamily="34" charset="0"/>
                <a:ea typeface="Aptos" panose="020B0004020202020204" pitchFamily="34" charset="0"/>
                <a:cs typeface="Times New Roman" panose="02020603050405020304" pitchFamily="18" charset="0"/>
              </a:rPr>
              <a:t>Has discretion been considered? Is further discussion required?</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200000"/>
              </a:lnSpc>
              <a:buFont typeface="Wingdings" panose="05000000000000000000" pitchFamily="2" charset="2"/>
              <a:buChar char=""/>
            </a:pPr>
            <a:r>
              <a:rPr lang="en-GB" sz="1600" kern="100" dirty="0">
                <a:effectLst/>
                <a:latin typeface="Arial" panose="020B0604020202020204" pitchFamily="34" charset="0"/>
                <a:ea typeface="Aptos" panose="020B0004020202020204" pitchFamily="34" charset="0"/>
                <a:cs typeface="Times New Roman" panose="02020603050405020304" pitchFamily="18" charset="0"/>
              </a:rPr>
              <a:t>Improved guidance for service partners</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200000"/>
              </a:lnSpc>
              <a:buFont typeface="Wingdings" panose="05000000000000000000" pitchFamily="2" charset="2"/>
              <a:buChar char=""/>
            </a:pPr>
            <a:r>
              <a:rPr lang="en-GB" sz="1600" kern="100" dirty="0">
                <a:effectLst/>
                <a:latin typeface="Arial" panose="020B0604020202020204" pitchFamily="34" charset="0"/>
                <a:ea typeface="Aptos" panose="020B0004020202020204" pitchFamily="34" charset="0"/>
                <a:cs typeface="Times New Roman" panose="02020603050405020304" pitchFamily="18" charset="0"/>
              </a:rPr>
              <a:t>Improved student facing guidance around payments and attendance – encourage the conversation.</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200000"/>
              </a:lnSpc>
              <a:spcAft>
                <a:spcPts val="800"/>
              </a:spcAft>
              <a:buFont typeface="Wingdings" panose="05000000000000000000" pitchFamily="2" charset="2"/>
              <a:buChar char=""/>
            </a:pPr>
            <a:r>
              <a:rPr lang="en-GB" sz="1600" kern="100" dirty="0">
                <a:effectLst/>
                <a:latin typeface="Arial" panose="020B0604020202020204" pitchFamily="34" charset="0"/>
                <a:ea typeface="Aptos" panose="020B0004020202020204" pitchFamily="34" charset="0"/>
                <a:cs typeface="Times New Roman" panose="02020603050405020304" pitchFamily="18" charset="0"/>
              </a:rPr>
              <a:t>Prevent the cycle of non-attendance</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p>
            <a:pPr lvl="0">
              <a:lnSpc>
                <a:spcPct val="200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346630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413"/>
          <p:cNvSpPr txBox="1">
            <a:spLocks/>
          </p:cNvSpPr>
          <p:nvPr/>
        </p:nvSpPr>
        <p:spPr>
          <a:xfrm>
            <a:off x="183587" y="3013050"/>
            <a:ext cx="9760661" cy="831900"/>
          </a:xfrm>
          <a:prstGeom prst="rect">
            <a:avLst/>
          </a:prstGeom>
        </p:spPr>
        <p:txBody>
          <a:bodyPr lIns="121900" tIns="121900" rIns="121900" bIns="121900" numCol="1" anchor="b" anchorCtr="0">
            <a:noAutofit/>
          </a:bodyPr>
          <a:lstStyle/>
          <a:p>
            <a:pPr marL="342900" lvl="0" indent="-342900">
              <a:defRPr/>
            </a:pPr>
            <a:r>
              <a:rPr lang="en-GB" altLang="en" sz="3200" dirty="0">
                <a:latin typeface="Helvetica" panose="020B0604020202030204" pitchFamily="34" charset="0"/>
              </a:rPr>
              <a:t>Application and promotion</a:t>
            </a:r>
            <a:endParaRPr lang="en" altLang="en" sz="3200" dirty="0">
              <a:latin typeface="Helvetica" panose="020B0604020202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A83A1E-9E0F-E7EE-7C7B-C034E93ED4BF}"/>
              </a:ext>
            </a:extLst>
          </p:cNvPr>
          <p:cNvSpPr txBox="1"/>
          <p:nvPr/>
        </p:nvSpPr>
        <p:spPr>
          <a:xfrm>
            <a:off x="394636" y="887931"/>
            <a:ext cx="10443410" cy="7109639"/>
          </a:xfrm>
          <a:prstGeom prst="rect">
            <a:avLst/>
          </a:prstGeom>
          <a:noFill/>
        </p:spPr>
        <p:txBody>
          <a:bodyPr wrap="square" rtlCol="0">
            <a:spAutoFit/>
          </a:bodyPr>
          <a:lstStyle/>
          <a:p>
            <a:pPr marL="285750" indent="-285750">
              <a:buFont typeface="Arial" panose="020B0604020202020204" pitchFamily="34" charset="0"/>
              <a:buChar char="•"/>
            </a:pPr>
            <a:r>
              <a:rPr lang="en-GB" sz="2400" dirty="0"/>
              <a:t>What do you currently do to identify possible EMA/WGLG eligible students ?</a:t>
            </a:r>
          </a:p>
          <a:p>
            <a:pPr marL="285750" indent="-285750">
              <a:buFont typeface="Arial" panose="020B0604020202020204" pitchFamily="34" charset="0"/>
              <a:buChar char="•"/>
            </a:pPr>
            <a:r>
              <a:rPr lang="en-GB" sz="2400" dirty="0"/>
              <a:t>Do you promote EMA/WGLG within your Learning Centre ? If so how and when do you do this ?</a:t>
            </a:r>
          </a:p>
          <a:p>
            <a:endParaRPr lang="en-GB" sz="2400" dirty="0"/>
          </a:p>
          <a:p>
            <a:r>
              <a:rPr lang="en-GB" sz="2400" dirty="0"/>
              <a:t>Which promotional resources that SLC provide do you currently use if any ?</a:t>
            </a:r>
          </a:p>
          <a:p>
            <a:pPr marL="342900" indent="-342900">
              <a:buFont typeface="Wingdings" panose="05000000000000000000" pitchFamily="2" charset="2"/>
              <a:buChar char="Ø"/>
            </a:pPr>
            <a:r>
              <a:rPr lang="en-GB" sz="2400" b="1" dirty="0"/>
              <a:t>Little book of EMA</a:t>
            </a:r>
          </a:p>
          <a:p>
            <a:pPr marL="342900" indent="-342900">
              <a:buFont typeface="Wingdings" panose="05000000000000000000" pitchFamily="2" charset="2"/>
              <a:buChar char="Ø"/>
            </a:pPr>
            <a:r>
              <a:rPr lang="en-GB" sz="2400" b="1" dirty="0"/>
              <a:t>Guide to WGLG</a:t>
            </a:r>
          </a:p>
          <a:p>
            <a:pPr marL="342900" indent="-342900">
              <a:buFont typeface="Wingdings" panose="05000000000000000000" pitchFamily="2" charset="2"/>
              <a:buChar char="Ø"/>
            </a:pPr>
            <a:r>
              <a:rPr lang="en-GB" sz="2400" b="1" dirty="0"/>
              <a:t>Coming soon posters </a:t>
            </a:r>
          </a:p>
          <a:p>
            <a:pPr marL="342900" indent="-342900">
              <a:buFont typeface="Wingdings" panose="05000000000000000000" pitchFamily="2" charset="2"/>
              <a:buChar char="Ø"/>
            </a:pPr>
            <a:r>
              <a:rPr lang="en-GB" sz="2400" b="1" dirty="0"/>
              <a:t>Posters to apply now with QR Code</a:t>
            </a:r>
          </a:p>
          <a:p>
            <a:pPr marL="342900" indent="-342900">
              <a:buFont typeface="Wingdings" panose="05000000000000000000" pitchFamily="2" charset="2"/>
              <a:buChar char="Ø"/>
            </a:pPr>
            <a:r>
              <a:rPr lang="en-GB" sz="2400" b="1" dirty="0"/>
              <a:t>PowerPoint to use on TV screens </a:t>
            </a:r>
          </a:p>
          <a:p>
            <a:endParaRPr lang="en-GB" sz="2400" b="1" dirty="0"/>
          </a:p>
          <a:p>
            <a:pPr marL="285750" indent="-285750">
              <a:buFont typeface="Arial" panose="020B0604020202020204" pitchFamily="34" charset="0"/>
              <a:buChar char="•"/>
            </a:pPr>
            <a:r>
              <a:rPr lang="en-GB" sz="2400" dirty="0"/>
              <a:t>What other promotional materials do you think would work well to catch students/parents' attention to EMA/WGLG ?</a:t>
            </a:r>
          </a:p>
          <a:p>
            <a:pPr marL="285750" indent="-285750">
              <a:buFont typeface="Arial" panose="020B0604020202020204" pitchFamily="34" charset="0"/>
              <a:buChar char="•"/>
            </a:pPr>
            <a:r>
              <a:rPr lang="en-GB" sz="2400" dirty="0"/>
              <a:t>Do you use Parent-pay, Class-charts ,Free school meals etc </a:t>
            </a:r>
          </a:p>
          <a:p>
            <a:pPr marL="285750" indent="-285750">
              <a:buFont typeface="Arial" panose="020B0604020202020204" pitchFamily="34" charset="0"/>
              <a:buChar char="•"/>
            </a:pPr>
            <a:r>
              <a:rPr lang="en-GB" sz="2400" dirty="0"/>
              <a:t>If you don’t currently do promotion what is the reason?</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p:txBody>
      </p:sp>
      <p:sp>
        <p:nvSpPr>
          <p:cNvPr id="3" name="TextBox 2">
            <a:extLst>
              <a:ext uri="{FF2B5EF4-FFF2-40B4-BE49-F238E27FC236}">
                <a16:creationId xmlns:a16="http://schemas.microsoft.com/office/drawing/2014/main" id="{9965145E-8347-0D30-65EA-CFB3C55680ED}"/>
              </a:ext>
            </a:extLst>
          </p:cNvPr>
          <p:cNvSpPr txBox="1"/>
          <p:nvPr/>
        </p:nvSpPr>
        <p:spPr>
          <a:xfrm>
            <a:off x="394636" y="123324"/>
            <a:ext cx="7238198" cy="584775"/>
          </a:xfrm>
          <a:prstGeom prst="rect">
            <a:avLst/>
          </a:prstGeom>
          <a:noFill/>
        </p:spPr>
        <p:txBody>
          <a:bodyPr wrap="square" rtlCol="0">
            <a:spAutoFit/>
          </a:bodyPr>
          <a:lstStyle/>
          <a:p>
            <a:r>
              <a:rPr lang="en-GB" sz="3200" b="1" dirty="0"/>
              <a:t>EMA/WGLG Promotion – time to share</a:t>
            </a:r>
          </a:p>
        </p:txBody>
      </p:sp>
    </p:spTree>
    <p:extLst>
      <p:ext uri="{BB962C8B-B14F-4D97-AF65-F5344CB8AC3E}">
        <p14:creationId xmlns:p14="http://schemas.microsoft.com/office/powerpoint/2010/main" val="831468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A1E71F-92ED-D4A3-5055-569AE2F87970}"/>
              </a:ext>
            </a:extLst>
          </p:cNvPr>
          <p:cNvSpPr txBox="1"/>
          <p:nvPr/>
        </p:nvSpPr>
        <p:spPr>
          <a:xfrm>
            <a:off x="336884" y="157285"/>
            <a:ext cx="5293895" cy="584775"/>
          </a:xfrm>
          <a:prstGeom prst="rect">
            <a:avLst/>
          </a:prstGeom>
          <a:noFill/>
        </p:spPr>
        <p:txBody>
          <a:bodyPr wrap="square" rtlCol="0">
            <a:spAutoFit/>
          </a:bodyPr>
          <a:lstStyle/>
          <a:p>
            <a:r>
              <a:rPr lang="en-GB" sz="3200" b="1" dirty="0"/>
              <a:t>25/26 Service Launch</a:t>
            </a:r>
          </a:p>
        </p:txBody>
      </p:sp>
      <p:sp>
        <p:nvSpPr>
          <p:cNvPr id="3" name="TextBox 2">
            <a:extLst>
              <a:ext uri="{FF2B5EF4-FFF2-40B4-BE49-F238E27FC236}">
                <a16:creationId xmlns:a16="http://schemas.microsoft.com/office/drawing/2014/main" id="{9385D7CB-829B-716B-8203-3C4A918FBF1D}"/>
              </a:ext>
            </a:extLst>
          </p:cNvPr>
          <p:cNvSpPr txBox="1"/>
          <p:nvPr/>
        </p:nvSpPr>
        <p:spPr>
          <a:xfrm>
            <a:off x="336884" y="1068404"/>
            <a:ext cx="10260531" cy="6109365"/>
          </a:xfrm>
          <a:prstGeom prst="rect">
            <a:avLst/>
          </a:prstGeom>
          <a:noFill/>
        </p:spPr>
        <p:txBody>
          <a:bodyPr wrap="square" rtlCol="0">
            <a:spAutoFit/>
          </a:bodyPr>
          <a:lstStyle/>
          <a:p>
            <a:pPr marL="285750" indent="-285750">
              <a:buFont typeface="Arial" panose="020B0604020202020204" pitchFamily="34" charset="0"/>
              <a:buChar char="•"/>
            </a:pPr>
            <a:r>
              <a:rPr lang="en-GB" sz="2300" b="1" dirty="0"/>
              <a:t>Launch is planned for April 28th 2025</a:t>
            </a:r>
          </a:p>
          <a:p>
            <a:pPr marL="285750" indent="-285750">
              <a:buFont typeface="Arial" panose="020B0604020202020204" pitchFamily="34" charset="0"/>
              <a:buChar char="•"/>
            </a:pPr>
            <a:endParaRPr lang="en-GB" sz="2300" dirty="0"/>
          </a:p>
          <a:p>
            <a:pPr marL="342900" indent="-342900">
              <a:buFont typeface="Wingdings" panose="05000000000000000000" pitchFamily="2" charset="2"/>
              <a:buChar char="Ø"/>
            </a:pPr>
            <a:r>
              <a:rPr lang="en-GB" sz="2300" dirty="0"/>
              <a:t>Online and paper will both launch at the same time for the first time.</a:t>
            </a:r>
          </a:p>
          <a:p>
            <a:pPr marL="342900" indent="-342900">
              <a:buFont typeface="Wingdings" panose="05000000000000000000" pitchFamily="2" charset="2"/>
              <a:buChar char="Ø"/>
            </a:pPr>
            <a:endParaRPr lang="en-GB" sz="2300" dirty="0"/>
          </a:p>
          <a:p>
            <a:pPr marL="342900" indent="-342900">
              <a:buFont typeface="Wingdings" panose="05000000000000000000" pitchFamily="2" charset="2"/>
              <a:buChar char="Ø"/>
            </a:pPr>
            <a:r>
              <a:rPr lang="en-GB" sz="2300" b="0" i="0" dirty="0">
                <a:solidFill>
                  <a:srgbClr val="000000"/>
                </a:solidFill>
                <a:effectLst/>
                <a:highlight>
                  <a:srgbClr val="FFFFFF"/>
                </a:highlight>
                <a:cs typeface="Helvetica" panose="020B0604020202020204" pitchFamily="34" charset="0"/>
              </a:rPr>
              <a:t>The 2025/26 EMA/WGLG academic year start date will be </a:t>
            </a:r>
            <a:r>
              <a:rPr lang="en-GB" sz="2300" b="1" i="0" dirty="0">
                <a:solidFill>
                  <a:srgbClr val="000000"/>
                </a:solidFill>
                <a:effectLst/>
                <a:highlight>
                  <a:srgbClr val="FFFFFF"/>
                </a:highlight>
                <a:cs typeface="Helvetica" panose="020B0604020202020204" pitchFamily="34" charset="0"/>
              </a:rPr>
              <a:t>Monday 8 September 2025</a:t>
            </a:r>
            <a:r>
              <a:rPr lang="en-GB" sz="2300" b="0" i="0" dirty="0">
                <a:solidFill>
                  <a:srgbClr val="000000"/>
                </a:solidFill>
                <a:effectLst/>
                <a:highlight>
                  <a:srgbClr val="FFFFFF"/>
                </a:highlight>
                <a:cs typeface="Helvetica" panose="020B0604020202020204" pitchFamily="34" charset="0"/>
              </a:rPr>
              <a:t>. This is when we begin to count the 10-day period for students to sign their learning agreements.</a:t>
            </a:r>
          </a:p>
          <a:p>
            <a:pPr marL="342900" indent="-342900">
              <a:buFont typeface="Wingdings" panose="05000000000000000000" pitchFamily="2" charset="2"/>
              <a:buChar char="Ø"/>
            </a:pPr>
            <a:endParaRPr lang="en-GB" sz="2300" dirty="0">
              <a:cs typeface="Helvetica" panose="020B0604020202020204" pitchFamily="34" charset="0"/>
            </a:endParaRPr>
          </a:p>
          <a:p>
            <a:pPr marL="342900" indent="-342900">
              <a:buFont typeface="Wingdings" panose="05000000000000000000" pitchFamily="2" charset="2"/>
              <a:buChar char="Ø"/>
            </a:pPr>
            <a:r>
              <a:rPr lang="en-GB" sz="2300" dirty="0">
                <a:cs typeface="Helvetica" panose="020B0604020202020204" pitchFamily="34" charset="0"/>
              </a:rPr>
              <a:t>Learning Agreements 25/26 will be available from week comm </a:t>
            </a:r>
            <a:r>
              <a:rPr lang="en-GB" sz="2300" b="1" dirty="0">
                <a:cs typeface="Helvetica" panose="020B0604020202020204" pitchFamily="34" charset="0"/>
              </a:rPr>
              <a:t>28</a:t>
            </a:r>
            <a:r>
              <a:rPr lang="en-GB" sz="2300" b="1" baseline="30000" dirty="0">
                <a:cs typeface="Helvetica" panose="020B0604020202020204" pitchFamily="34" charset="0"/>
              </a:rPr>
              <a:t>th</a:t>
            </a:r>
            <a:r>
              <a:rPr lang="en-GB" sz="2300" b="1" dirty="0">
                <a:cs typeface="Helvetica" panose="020B0604020202020204" pitchFamily="34" charset="0"/>
              </a:rPr>
              <a:t> April 2025.</a:t>
            </a:r>
          </a:p>
          <a:p>
            <a:pPr marL="342900" indent="-342900">
              <a:buFont typeface="Wingdings" panose="05000000000000000000" pitchFamily="2" charset="2"/>
              <a:buChar char="Ø"/>
            </a:pPr>
            <a:endParaRPr lang="en-GB" sz="2300" b="1" dirty="0">
              <a:cs typeface="Helvetica" panose="020B0604020202020204" pitchFamily="34" charset="0"/>
            </a:endParaRPr>
          </a:p>
          <a:p>
            <a:pPr marL="342900" indent="-342900">
              <a:buFont typeface="Wingdings" panose="05000000000000000000" pitchFamily="2" charset="2"/>
              <a:buChar char="Ø"/>
            </a:pPr>
            <a:r>
              <a:rPr lang="en-GB" sz="2300" dirty="0">
                <a:cs typeface="Helvetica" panose="020B0604020202020204" pitchFamily="34" charset="0"/>
              </a:rPr>
              <a:t>Auto rollover for Returning students will be on </a:t>
            </a:r>
            <a:r>
              <a:rPr lang="en-GB" sz="2300" b="1" dirty="0">
                <a:cs typeface="Helvetica" panose="020B0604020202020204" pitchFamily="34" charset="0"/>
              </a:rPr>
              <a:t>1</a:t>
            </a:r>
            <a:r>
              <a:rPr lang="en-GB" sz="2300" b="1" baseline="30000" dirty="0">
                <a:cs typeface="Helvetica" panose="020B0604020202020204" pitchFamily="34" charset="0"/>
              </a:rPr>
              <a:t>st</a:t>
            </a:r>
            <a:r>
              <a:rPr lang="en-GB" sz="2300" b="1" dirty="0">
                <a:cs typeface="Helvetica" panose="020B0604020202020204" pitchFamily="34" charset="0"/>
              </a:rPr>
              <a:t> June 2025</a:t>
            </a:r>
            <a:r>
              <a:rPr lang="en-GB" sz="2300" dirty="0">
                <a:cs typeface="Helvetica" panose="020B0604020202020204" pitchFamily="34" charset="0"/>
              </a:rPr>
              <a:t>.</a:t>
            </a:r>
          </a:p>
          <a:p>
            <a:pPr marL="342900" indent="-342900">
              <a:buFont typeface="Wingdings" panose="05000000000000000000" pitchFamily="2" charset="2"/>
              <a:buChar char="Ø"/>
            </a:pPr>
            <a:endParaRPr lang="en-GB" sz="2300" dirty="0">
              <a:cs typeface="Helvetica" panose="020B0604020202020204" pitchFamily="34" charset="0"/>
            </a:endParaRPr>
          </a:p>
          <a:p>
            <a:pPr marL="342900" indent="-342900">
              <a:buFont typeface="Wingdings" panose="05000000000000000000" pitchFamily="2" charset="2"/>
              <a:buChar char="Ø"/>
            </a:pPr>
            <a:r>
              <a:rPr lang="en-GB" sz="2300" dirty="0">
                <a:cs typeface="Helvetica" panose="020B0604020202020204" pitchFamily="34" charset="0"/>
              </a:rPr>
              <a:t>EMA/WGLG application forms were delivered week comm 24</a:t>
            </a:r>
            <a:r>
              <a:rPr lang="en-GB" sz="2300" baseline="30000" dirty="0">
                <a:cs typeface="Helvetica" panose="020B0604020202020204" pitchFamily="34" charset="0"/>
              </a:rPr>
              <a:t>th</a:t>
            </a:r>
            <a:r>
              <a:rPr lang="en-GB" sz="2300" dirty="0">
                <a:cs typeface="Helvetica" panose="020B0604020202020204" pitchFamily="34" charset="0"/>
              </a:rPr>
              <a:t> March 2025 please contact  </a:t>
            </a:r>
            <a:r>
              <a:rPr lang="en-GB" sz="2300" dirty="0">
                <a:cs typeface="Helvetica" panose="020B0604020202020204" pitchFamily="34" charset="0"/>
                <a:hlinkClick r:id="rId2"/>
              </a:rPr>
              <a:t>emainfo@slc.co.uk</a:t>
            </a:r>
            <a:r>
              <a:rPr lang="en-GB" sz="2300" dirty="0">
                <a:cs typeface="Helvetica" panose="020B0604020202020204" pitchFamily="34" charset="0"/>
              </a:rPr>
              <a:t> if you have not received them.</a:t>
            </a:r>
            <a:endParaRPr lang="en-GB" sz="2300" dirty="0"/>
          </a:p>
          <a:p>
            <a:endParaRPr lang="en-GB" sz="2300" b="1" dirty="0"/>
          </a:p>
          <a:p>
            <a:endParaRPr lang="en-GB" sz="2300" b="1" dirty="0"/>
          </a:p>
          <a:p>
            <a:endParaRPr lang="en-GB" sz="2300" b="1" dirty="0"/>
          </a:p>
        </p:txBody>
      </p:sp>
      <p:pic>
        <p:nvPicPr>
          <p:cNvPr id="4" name="Picture 4" descr="Apply Online Button&quot; Images – Browse 43 Stock Photos, Vectors, and Video |  Adobe Stock">
            <a:extLst>
              <a:ext uri="{FF2B5EF4-FFF2-40B4-BE49-F238E27FC236}">
                <a16:creationId xmlns:a16="http://schemas.microsoft.com/office/drawing/2014/main" id="{B1238589-34D9-20EC-6EB3-5D7F33FB29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71" t="18282" r="1326" b="33134"/>
          <a:stretch/>
        </p:blipFill>
        <p:spPr bwMode="auto">
          <a:xfrm rot="5400000">
            <a:off x="8691078" y="3094522"/>
            <a:ext cx="4968240" cy="1359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154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7700E-999E-4770-5533-435A5D484E7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466DD1E-7983-FA0A-B4A1-BF9122BCAB66}"/>
              </a:ext>
            </a:extLst>
          </p:cNvPr>
          <p:cNvSpPr txBox="1"/>
          <p:nvPr/>
        </p:nvSpPr>
        <p:spPr>
          <a:xfrm>
            <a:off x="240030" y="185046"/>
            <a:ext cx="6584559" cy="584775"/>
          </a:xfrm>
          <a:prstGeom prst="rect">
            <a:avLst/>
          </a:prstGeom>
          <a:noFill/>
        </p:spPr>
        <p:txBody>
          <a:bodyPr wrap="none" rtlCol="0">
            <a:spAutoFit/>
          </a:bodyPr>
          <a:lstStyle/>
          <a:p>
            <a:r>
              <a:rPr lang="en-GB" sz="3200" b="1" dirty="0">
                <a:latin typeface="Helvetica" panose="020B0604020202020204" pitchFamily="34" charset="0"/>
                <a:cs typeface="Helvetica" panose="020B0604020202020204" pitchFamily="34" charset="0"/>
              </a:rPr>
              <a:t>EMA Wales Application Numbers</a:t>
            </a:r>
          </a:p>
        </p:txBody>
      </p:sp>
      <p:graphicFrame>
        <p:nvGraphicFramePr>
          <p:cNvPr id="5" name="Table 4">
            <a:extLst>
              <a:ext uri="{FF2B5EF4-FFF2-40B4-BE49-F238E27FC236}">
                <a16:creationId xmlns:a16="http://schemas.microsoft.com/office/drawing/2014/main" id="{46F48AB9-27DF-DA3F-C7DA-13560F9A2A57}"/>
              </a:ext>
            </a:extLst>
          </p:cNvPr>
          <p:cNvGraphicFramePr>
            <a:graphicFrameLocks noGrp="1"/>
          </p:cNvGraphicFramePr>
          <p:nvPr/>
        </p:nvGraphicFramePr>
        <p:xfrm>
          <a:off x="1795892" y="1015663"/>
          <a:ext cx="8600215" cy="5635514"/>
        </p:xfrm>
        <a:graphic>
          <a:graphicData uri="http://schemas.openxmlformats.org/drawingml/2006/table">
            <a:tbl>
              <a:tblPr/>
              <a:tblGrid>
                <a:gridCol w="2268070">
                  <a:extLst>
                    <a:ext uri="{9D8B030D-6E8A-4147-A177-3AD203B41FA5}">
                      <a16:colId xmlns:a16="http://schemas.microsoft.com/office/drawing/2014/main" val="3884063761"/>
                    </a:ext>
                  </a:extLst>
                </a:gridCol>
                <a:gridCol w="1624405">
                  <a:extLst>
                    <a:ext uri="{9D8B030D-6E8A-4147-A177-3AD203B41FA5}">
                      <a16:colId xmlns:a16="http://schemas.microsoft.com/office/drawing/2014/main" val="306939413"/>
                    </a:ext>
                  </a:extLst>
                </a:gridCol>
                <a:gridCol w="1376979">
                  <a:extLst>
                    <a:ext uri="{9D8B030D-6E8A-4147-A177-3AD203B41FA5}">
                      <a16:colId xmlns:a16="http://schemas.microsoft.com/office/drawing/2014/main" val="2767833911"/>
                    </a:ext>
                  </a:extLst>
                </a:gridCol>
                <a:gridCol w="1512720">
                  <a:extLst>
                    <a:ext uri="{9D8B030D-6E8A-4147-A177-3AD203B41FA5}">
                      <a16:colId xmlns:a16="http://schemas.microsoft.com/office/drawing/2014/main" val="1811394604"/>
                    </a:ext>
                  </a:extLst>
                </a:gridCol>
                <a:gridCol w="1818041">
                  <a:extLst>
                    <a:ext uri="{9D8B030D-6E8A-4147-A177-3AD203B41FA5}">
                      <a16:colId xmlns:a16="http://schemas.microsoft.com/office/drawing/2014/main" val="2270944592"/>
                    </a:ext>
                  </a:extLst>
                </a:gridCol>
              </a:tblGrid>
              <a:tr h="942229">
                <a:tc>
                  <a:txBody>
                    <a:bodyPr/>
                    <a:lstStyle/>
                    <a:p>
                      <a:pPr algn="ctr" fontAlgn="ctr"/>
                      <a:r>
                        <a:rPr lang="en-GB" sz="1600" b="1" i="0" u="none" strike="noStrike" dirty="0">
                          <a:solidFill>
                            <a:schemeClr val="bg1"/>
                          </a:solidFill>
                          <a:effectLst/>
                          <a:latin typeface="Helvetica" panose="020B0604020202020204" pitchFamily="34" charset="0"/>
                          <a:cs typeface="Helvetica" panose="020B0604020202020204" pitchFamily="34" charset="0"/>
                        </a:rPr>
                        <a:t>Month Application Received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en-GB" sz="1600" b="1" i="0" u="none" strike="noStrike" dirty="0">
                          <a:solidFill>
                            <a:schemeClr val="bg1"/>
                          </a:solidFill>
                          <a:effectLst/>
                          <a:latin typeface="Helvetica" panose="020B0604020202020204" pitchFamily="34" charset="0"/>
                          <a:cs typeface="Helvetica" panose="020B0604020202020204" pitchFamily="34" charset="0"/>
                        </a:rPr>
                        <a:t>22/23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60000"/>
                        <a:lumOff val="40000"/>
                      </a:schemeClr>
                    </a:solidFill>
                  </a:tcPr>
                </a:tc>
                <a:tc>
                  <a:txBody>
                    <a:bodyPr/>
                    <a:lstStyle/>
                    <a:p>
                      <a:pPr algn="ctr" fontAlgn="ctr"/>
                      <a:r>
                        <a:rPr lang="en-GB" sz="1600" b="1" i="0" u="none" strike="noStrike" dirty="0">
                          <a:solidFill>
                            <a:schemeClr val="bg1"/>
                          </a:solidFill>
                          <a:effectLst/>
                          <a:latin typeface="Helvetica" panose="020B0604020202020204" pitchFamily="34" charset="0"/>
                          <a:cs typeface="Helvetica" panose="020B0604020202020204" pitchFamily="34" charset="0"/>
                        </a:rPr>
                        <a:t>23/24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60000"/>
                        <a:lumOff val="40000"/>
                      </a:schemeClr>
                    </a:solidFill>
                  </a:tcPr>
                </a:tc>
                <a:tc>
                  <a:txBody>
                    <a:bodyPr/>
                    <a:lstStyle/>
                    <a:p>
                      <a:pPr algn="ctr" fontAlgn="ctr"/>
                      <a:r>
                        <a:rPr lang="en-GB" sz="1600" b="1" i="0" u="none" strike="noStrike" dirty="0">
                          <a:solidFill>
                            <a:schemeClr val="bg1"/>
                          </a:solidFill>
                          <a:effectLst/>
                          <a:latin typeface="Helvetica" panose="020B0604020202020204" pitchFamily="34" charset="0"/>
                          <a:cs typeface="Helvetica" panose="020B0604020202020204" pitchFamily="34" charset="0"/>
                        </a:rPr>
                        <a:t>24/25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60000"/>
                        <a:lumOff val="40000"/>
                      </a:schemeClr>
                    </a:solidFill>
                  </a:tcPr>
                </a:tc>
                <a:tc>
                  <a:txBody>
                    <a:bodyPr/>
                    <a:lstStyle/>
                    <a:p>
                      <a:pPr algn="ctr" fontAlgn="ctr"/>
                      <a:r>
                        <a:rPr lang="en-GB" sz="1600" b="1" i="0" u="none" strike="noStrike" dirty="0">
                          <a:solidFill>
                            <a:schemeClr val="bg1"/>
                          </a:solidFill>
                          <a:effectLst/>
                          <a:latin typeface="Helvetica" panose="020B0604020202020204" pitchFamily="34" charset="0"/>
                          <a:cs typeface="Helvetica" panose="020B0604020202020204" pitchFamily="34" charset="0"/>
                        </a:rPr>
                        <a:t>23/24 &amp; 24/25 Variance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953022361"/>
                  </a:ext>
                </a:extLst>
              </a:tr>
              <a:tr h="245825">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April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100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131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GB" sz="1700" b="0" i="0" u="none" strike="noStrike" dirty="0">
                          <a:solidFill>
                            <a:srgbClr val="000000"/>
                          </a:solidFill>
                          <a:effectLst/>
                          <a:latin typeface="Helvetica" panose="020B0604020202020204" pitchFamily="34" charset="0"/>
                          <a:cs typeface="Helvetica" panose="020B0604020202020204" pitchFamily="34" charset="0"/>
                        </a:rPr>
                        <a:t>31.0%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725543005"/>
                  </a:ext>
                </a:extLst>
              </a:tr>
              <a:tr h="245825">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May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370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485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362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GB" sz="1700" b="0" i="0" u="none" strike="noStrike">
                          <a:solidFill>
                            <a:srgbClr val="000000"/>
                          </a:solidFill>
                          <a:effectLst/>
                          <a:latin typeface="Helvetica" panose="020B0604020202020204" pitchFamily="34" charset="0"/>
                          <a:cs typeface="Helvetica" panose="020B0604020202020204" pitchFamily="34" charset="0"/>
                        </a:rPr>
                        <a:t>-25.4%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81455193"/>
                  </a:ext>
                </a:extLst>
              </a:tr>
              <a:tr h="245825">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June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754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992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958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GB" sz="1700" b="0" i="0" u="none" strike="noStrike">
                          <a:solidFill>
                            <a:srgbClr val="000000"/>
                          </a:solidFill>
                          <a:effectLst/>
                          <a:latin typeface="Helvetica" panose="020B0604020202020204" pitchFamily="34" charset="0"/>
                          <a:cs typeface="Helvetica" panose="020B0604020202020204" pitchFamily="34" charset="0"/>
                        </a:rPr>
                        <a:t>-3.4%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936691652"/>
                  </a:ext>
                </a:extLst>
              </a:tr>
              <a:tr h="245825">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July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834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976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1,256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GB" sz="1700" b="0" i="0" u="none" strike="noStrike">
                          <a:solidFill>
                            <a:srgbClr val="000000"/>
                          </a:solidFill>
                          <a:effectLst/>
                          <a:latin typeface="Helvetica" panose="020B0604020202020204" pitchFamily="34" charset="0"/>
                          <a:cs typeface="Helvetica" panose="020B0604020202020204" pitchFamily="34" charset="0"/>
                        </a:rPr>
                        <a:t>28.7%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122638655"/>
                  </a:ext>
                </a:extLst>
              </a:tr>
              <a:tr h="245825">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August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1,787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2,460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2,689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GB" sz="1700" b="0" i="0" u="none" strike="noStrike">
                          <a:solidFill>
                            <a:srgbClr val="000000"/>
                          </a:solidFill>
                          <a:effectLst/>
                          <a:latin typeface="Helvetica" panose="020B0604020202020204" pitchFamily="34" charset="0"/>
                          <a:cs typeface="Helvetica" panose="020B0604020202020204" pitchFamily="34" charset="0"/>
                        </a:rPr>
                        <a:t>9.3%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805405584"/>
                  </a:ext>
                </a:extLst>
              </a:tr>
              <a:tr h="245825">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September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8,236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8,422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9,036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GB" sz="1700" b="0" i="0" u="none" strike="noStrike">
                          <a:solidFill>
                            <a:srgbClr val="000000"/>
                          </a:solidFill>
                          <a:effectLst/>
                          <a:latin typeface="Helvetica" panose="020B0604020202020204" pitchFamily="34" charset="0"/>
                          <a:cs typeface="Helvetica" panose="020B0604020202020204" pitchFamily="34" charset="0"/>
                        </a:rPr>
                        <a:t>7.3%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508228622"/>
                  </a:ext>
                </a:extLst>
              </a:tr>
              <a:tr h="263364">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October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2,530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2,393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2,360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GB" sz="1700" b="0" i="0" u="none" strike="noStrike">
                          <a:solidFill>
                            <a:srgbClr val="000000"/>
                          </a:solidFill>
                          <a:effectLst/>
                          <a:latin typeface="Helvetica" panose="020B0604020202020204" pitchFamily="34" charset="0"/>
                          <a:cs typeface="Helvetica" panose="020B0604020202020204" pitchFamily="34" charset="0"/>
                        </a:rPr>
                        <a:t>-1.4%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009412324"/>
                  </a:ext>
                </a:extLst>
              </a:tr>
              <a:tr h="245825">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November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816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872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880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GB" sz="1700" b="0" i="0" u="none" strike="noStrike">
                          <a:solidFill>
                            <a:srgbClr val="000000"/>
                          </a:solidFill>
                          <a:effectLst/>
                          <a:latin typeface="Helvetica" panose="020B0604020202020204" pitchFamily="34" charset="0"/>
                          <a:cs typeface="Helvetica" panose="020B0604020202020204" pitchFamily="34" charset="0"/>
                        </a:rPr>
                        <a:t>0.9%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913532937"/>
                  </a:ext>
                </a:extLst>
              </a:tr>
              <a:tr h="245825">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December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299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302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266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GB" sz="1700" b="0" i="0" u="none" strike="noStrike">
                          <a:solidFill>
                            <a:srgbClr val="000000"/>
                          </a:solidFill>
                          <a:effectLst/>
                          <a:latin typeface="Helvetica" panose="020B0604020202020204" pitchFamily="34" charset="0"/>
                          <a:cs typeface="Helvetica" panose="020B0604020202020204" pitchFamily="34" charset="0"/>
                        </a:rPr>
                        <a:t>-11.9%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4122990523"/>
                  </a:ext>
                </a:extLst>
              </a:tr>
              <a:tr h="245825">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January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226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241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235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GB" sz="1700" b="0" i="0" u="none" strike="noStrike">
                          <a:solidFill>
                            <a:srgbClr val="000000"/>
                          </a:solidFill>
                          <a:effectLst/>
                          <a:latin typeface="Helvetica" panose="020B0604020202020204" pitchFamily="34" charset="0"/>
                          <a:cs typeface="Helvetica" panose="020B0604020202020204" pitchFamily="34" charset="0"/>
                        </a:rPr>
                        <a:t>-2.5%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222843384"/>
                  </a:ext>
                </a:extLst>
              </a:tr>
              <a:tr h="245825">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February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155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151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163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GB" sz="1700" b="0" i="0" u="none" strike="noStrike" dirty="0">
                          <a:solidFill>
                            <a:srgbClr val="000000"/>
                          </a:solidFill>
                          <a:effectLst/>
                          <a:latin typeface="Helvetica" panose="020B0604020202020204" pitchFamily="34" charset="0"/>
                          <a:cs typeface="Helvetica" panose="020B0604020202020204" pitchFamily="34" charset="0"/>
                        </a:rPr>
                        <a:t>7.9%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539574800"/>
                  </a:ext>
                </a:extLst>
              </a:tr>
              <a:tr h="245825">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March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116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99 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905175151"/>
                  </a:ext>
                </a:extLst>
              </a:tr>
              <a:tr h="245825">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April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 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487976689"/>
                  </a:ext>
                </a:extLst>
              </a:tr>
              <a:tr h="245825">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May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 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029389435"/>
                  </a:ext>
                </a:extLst>
              </a:tr>
              <a:tr h="245825">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June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18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13 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939108874"/>
                  </a:ext>
                </a:extLst>
              </a:tr>
              <a:tr h="245825">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July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 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660942408"/>
                  </a:ext>
                </a:extLst>
              </a:tr>
              <a:tr h="175586">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August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 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50216509"/>
                  </a:ext>
                </a:extLst>
              </a:tr>
              <a:tr h="245825">
                <a:tc>
                  <a:txBody>
                    <a:bodyPr/>
                    <a:lstStyle/>
                    <a:p>
                      <a:pPr algn="ctr" fontAlgn="ctr"/>
                      <a:r>
                        <a:rPr lang="en-GB" sz="1600" b="1" i="0" u="none" strike="noStrike" dirty="0">
                          <a:solidFill>
                            <a:schemeClr val="bg1"/>
                          </a:solidFill>
                          <a:effectLst/>
                          <a:latin typeface="Helvetica" panose="020B0604020202020204" pitchFamily="34" charset="0"/>
                          <a:cs typeface="Helvetica" panose="020B060402020202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en-GB" sz="1600" b="1" i="0" u="none" strike="noStrike" dirty="0">
                          <a:solidFill>
                            <a:schemeClr val="bg1"/>
                          </a:solidFill>
                          <a:effectLst/>
                          <a:latin typeface="Helvetica" panose="020B0604020202020204" pitchFamily="34" charset="0"/>
                          <a:cs typeface="Helvetica" panose="020B0604020202020204" pitchFamily="34" charset="0"/>
                        </a:rPr>
                        <a:t>16,258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en-GB" sz="1600" b="1" i="0" u="none" strike="noStrike" dirty="0">
                          <a:solidFill>
                            <a:schemeClr val="bg1"/>
                          </a:solidFill>
                          <a:effectLst/>
                          <a:latin typeface="Helvetica" panose="020B0604020202020204" pitchFamily="34" charset="0"/>
                          <a:cs typeface="Helvetica" panose="020B0604020202020204" pitchFamily="34" charset="0"/>
                        </a:rPr>
                        <a:t>17,394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en-GB" sz="1600" b="1" i="0" u="none" strike="noStrike" dirty="0">
                          <a:solidFill>
                            <a:schemeClr val="bg1"/>
                          </a:solidFill>
                          <a:effectLst/>
                          <a:latin typeface="Helvetica" panose="020B0604020202020204" pitchFamily="34" charset="0"/>
                          <a:cs typeface="Helvetica" panose="020B0604020202020204" pitchFamily="34" charset="0"/>
                        </a:rPr>
                        <a:t>18,336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en-GB" sz="1600" b="1" i="0" u="none" strike="noStrike" dirty="0">
                          <a:solidFill>
                            <a:schemeClr val="bg1"/>
                          </a:solidFill>
                          <a:effectLst/>
                          <a:latin typeface="Helvetica" panose="020B0604020202020204" pitchFamily="34" charset="0"/>
                          <a:cs typeface="Helvetica" panose="020B0604020202020204" pitchFamily="34" charset="0"/>
                        </a:rPr>
                        <a:t>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937229178"/>
                  </a:ext>
                </a:extLst>
              </a:tr>
            </a:tbl>
          </a:graphicData>
        </a:graphic>
      </p:graphicFrame>
    </p:spTree>
    <p:extLst>
      <p:ext uri="{BB962C8B-B14F-4D97-AF65-F5344CB8AC3E}">
        <p14:creationId xmlns:p14="http://schemas.microsoft.com/office/powerpoint/2010/main" val="4187339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36" name="Slide Number Placeholder 1"/>
          <p:cNvSpPr>
            <a:spLocks noGrp="1"/>
          </p:cNvSpPr>
          <p:nvPr>
            <p:ph type="sldNum" idx="4294967295"/>
          </p:nvPr>
        </p:nvSpPr>
        <p:spPr>
          <a:xfrm>
            <a:off x="9347200" y="6662738"/>
            <a:ext cx="2844800" cy="163512"/>
          </a:xfrm>
          <a:prstGeom prst="rect">
            <a:avLst/>
          </a:prstGeom>
        </p:spPr>
        <p:txBody>
          <a:bodyPr numCol="1"/>
          <a:lstStyle/>
          <a:p>
            <a:pPr algn="r">
              <a:buSzPct val="25000"/>
            </a:pPr>
            <a:fld id="{00000000-1234-1234-1234-123412341234}" type="slidenum">
              <a:rPr lang="en" altLang="en" sz="1067">
                <a:solidFill>
                  <a:srgbClr val="000000"/>
                </a:solidFill>
              </a:rPr>
              <a:pPr algn="r">
                <a:buSzPct val="25000"/>
              </a:pPr>
              <a:t>2</a:t>
            </a:fld>
            <a:endParaRPr lang="en" altLang="en" sz="1067" dirty="0">
              <a:solidFill>
                <a:srgbClr val="000000"/>
              </a:solidFill>
            </a:endParaRPr>
          </a:p>
        </p:txBody>
      </p:sp>
      <p:sp>
        <p:nvSpPr>
          <p:cNvPr id="2" name="Rectangle 1"/>
          <p:cNvSpPr/>
          <p:nvPr/>
        </p:nvSpPr>
        <p:spPr>
          <a:xfrm>
            <a:off x="239391" y="183259"/>
            <a:ext cx="1470659" cy="584775"/>
          </a:xfrm>
          <a:prstGeom prst="rect">
            <a:avLst/>
          </a:prstGeom>
        </p:spPr>
        <p:txBody>
          <a:bodyPr wrap="none">
            <a:spAutoFit/>
          </a:bodyPr>
          <a:lstStyle/>
          <a:p>
            <a:r>
              <a:rPr lang="en-GB" sz="3200" b="1" dirty="0">
                <a:ea typeface="MS Mincho" panose="02020609040205080304" pitchFamily="49" charset="-128"/>
                <a:cs typeface="Helvetica" panose="020B0604020202020204" pitchFamily="34" charset="0"/>
              </a:rPr>
              <a:t>Agenda</a:t>
            </a:r>
            <a:endParaRPr lang="en" altLang="en" sz="3200" b="1" kern="0" dirty="0">
              <a:cs typeface="Helvetica" panose="020B0604020202020204" pitchFamily="34" charset="0"/>
            </a:endParaRPr>
          </a:p>
        </p:txBody>
      </p:sp>
      <p:sp>
        <p:nvSpPr>
          <p:cNvPr id="3" name="TextBox 2">
            <a:extLst>
              <a:ext uri="{FF2B5EF4-FFF2-40B4-BE49-F238E27FC236}">
                <a16:creationId xmlns:a16="http://schemas.microsoft.com/office/drawing/2014/main" id="{ECC14F89-AB62-1299-76D6-BC965810CC94}"/>
              </a:ext>
            </a:extLst>
          </p:cNvPr>
          <p:cNvSpPr txBox="1"/>
          <p:nvPr/>
        </p:nvSpPr>
        <p:spPr>
          <a:xfrm>
            <a:off x="159380" y="1554221"/>
            <a:ext cx="7098669" cy="3416320"/>
          </a:xfrm>
          <a:prstGeom prst="rect">
            <a:avLst/>
          </a:prstGeom>
          <a:noFill/>
        </p:spPr>
        <p:txBody>
          <a:bodyPr wrap="square" rtlCol="0">
            <a:spAutoFit/>
          </a:bodyPr>
          <a:lstStyle/>
          <a:p>
            <a:pPr marL="457200" indent="-457200">
              <a:buFont typeface="Arial" panose="020B0604020202020204" pitchFamily="34" charset="0"/>
              <a:buChar char="•"/>
            </a:pPr>
            <a:r>
              <a:rPr lang="en-GB" sz="2400" dirty="0">
                <a:latin typeface="Helvetica" panose="020B0604020202020204" pitchFamily="34" charset="0"/>
                <a:cs typeface="Helvetica" panose="020B0604020202020204" pitchFamily="34" charset="0"/>
              </a:rPr>
              <a:t>Common queries</a:t>
            </a:r>
          </a:p>
          <a:p>
            <a:pPr marL="457200" indent="-457200">
              <a:buFont typeface="Arial" panose="020B0604020202020204" pitchFamily="34" charset="0"/>
              <a:buChar char="•"/>
            </a:pPr>
            <a:r>
              <a:rPr lang="en-GB" sz="2400" dirty="0">
                <a:latin typeface="Helvetica" panose="020B0604020202020204" pitchFamily="34" charset="0"/>
                <a:cs typeface="Helvetica" panose="020B0604020202020204" pitchFamily="34" charset="0"/>
              </a:rPr>
              <a:t>Portal enhancements, you asked we delivered</a:t>
            </a:r>
          </a:p>
          <a:p>
            <a:pPr marL="457200" indent="-457200">
              <a:buFont typeface="Arial" panose="020B0604020202020204" pitchFamily="34" charset="0"/>
              <a:buChar char="•"/>
            </a:pPr>
            <a:r>
              <a:rPr lang="en-GB" sz="2400" dirty="0">
                <a:latin typeface="Helvetica" panose="020B0604020202020204" pitchFamily="34" charset="0"/>
                <a:cs typeface="Helvetica" panose="020B0604020202020204" pitchFamily="34" charset="0"/>
              </a:rPr>
              <a:t>Online application</a:t>
            </a:r>
          </a:p>
          <a:p>
            <a:pPr marL="457200" indent="-457200">
              <a:buFont typeface="Arial" panose="020B0604020202020204" pitchFamily="34" charset="0"/>
              <a:buChar char="•"/>
            </a:pPr>
            <a:r>
              <a:rPr lang="en-GB" sz="2400" dirty="0">
                <a:latin typeface="Helvetica" panose="020B0604020202020204" pitchFamily="34" charset="0"/>
                <a:cs typeface="Helvetica" panose="020B0604020202020204" pitchFamily="34" charset="0"/>
              </a:rPr>
              <a:t>Application and promotion</a:t>
            </a:r>
          </a:p>
          <a:p>
            <a:pPr marL="457200" indent="-457200">
              <a:buFont typeface="Arial" panose="020B0604020202020204" pitchFamily="34" charset="0"/>
              <a:buChar char="•"/>
            </a:pPr>
            <a:r>
              <a:rPr lang="en-GB" sz="2400" dirty="0">
                <a:latin typeface="Helvetica" panose="020B0604020202020204" pitchFamily="34" charset="0"/>
                <a:cs typeface="Helvetica" panose="020B0604020202020204" pitchFamily="34" charset="0"/>
              </a:rPr>
              <a:t>Fact finding</a:t>
            </a:r>
          </a:p>
          <a:p>
            <a:pPr marL="457200" indent="-457200">
              <a:buFont typeface="Arial" panose="020B0604020202020204" pitchFamily="34" charset="0"/>
              <a:buChar char="•"/>
            </a:pPr>
            <a:r>
              <a:rPr lang="en-GB" sz="2400" dirty="0">
                <a:latin typeface="Helvetica" panose="020B0604020202020204" pitchFamily="34" charset="0"/>
                <a:cs typeface="Helvetica" panose="020B0604020202020204" pitchFamily="34" charset="0"/>
              </a:rPr>
              <a:t>Service standards</a:t>
            </a:r>
          </a:p>
          <a:p>
            <a:pPr marL="457200" indent="-457200">
              <a:buFont typeface="Arial" panose="020B0604020202020204" pitchFamily="34" charset="0"/>
              <a:buChar char="•"/>
            </a:pPr>
            <a:r>
              <a:rPr lang="en-GB" sz="2400" dirty="0">
                <a:latin typeface="Helvetica" panose="020B0604020202020204" pitchFamily="34" charset="0"/>
                <a:cs typeface="Helvetica" panose="020B0604020202020204" pitchFamily="34" charset="0"/>
              </a:rPr>
              <a:t>Service update</a:t>
            </a:r>
          </a:p>
          <a:p>
            <a:pPr marL="457200" indent="-457200">
              <a:buFont typeface="Arial" panose="020B0604020202020204" pitchFamily="34" charset="0"/>
              <a:buChar char="•"/>
            </a:pPr>
            <a:r>
              <a:rPr lang="en-GB" sz="2400" dirty="0">
                <a:latin typeface="Helvetica" panose="020B0604020202020204" pitchFamily="34" charset="0"/>
                <a:cs typeface="Helvetica" panose="020B0604020202020204" pitchFamily="34" charset="0"/>
              </a:rPr>
              <a:t>AOB </a:t>
            </a:r>
          </a:p>
          <a:p>
            <a:pPr algn="ctr"/>
            <a:r>
              <a:rPr lang="en-GB" sz="2400" dirty="0">
                <a:latin typeface="Helvetica" panose="020B0604020202020204" pitchFamily="34" charset="0"/>
                <a:cs typeface="Helvetica" panose="020B0604020202020204" pitchFamily="34" charset="0"/>
              </a:rPr>
              <a:t> 	</a:t>
            </a:r>
            <a:endParaRPr lang="en-GB" dirty="0">
              <a:latin typeface="Helvetica" panose="020B0604020202020204" pitchFamily="34" charset="0"/>
              <a:cs typeface="Helvetica" panose="020B0604020202020204" pitchFamily="34" charset="0"/>
            </a:endParaRPr>
          </a:p>
        </p:txBody>
      </p:sp>
      <p:pic>
        <p:nvPicPr>
          <p:cNvPr id="4" name="Picture 3">
            <a:extLst>
              <a:ext uri="{FF2B5EF4-FFF2-40B4-BE49-F238E27FC236}">
                <a16:creationId xmlns:a16="http://schemas.microsoft.com/office/drawing/2014/main" id="{AC4D1BEC-52D8-9B5F-839B-3CD8536CEA5B}"/>
              </a:ext>
            </a:extLst>
          </p:cNvPr>
          <p:cNvPicPr>
            <a:picLocks noChangeAspect="1"/>
          </p:cNvPicPr>
          <p:nvPr/>
        </p:nvPicPr>
        <p:blipFill>
          <a:blip r:embed="rId3"/>
          <a:stretch>
            <a:fillRect/>
          </a:stretch>
        </p:blipFill>
        <p:spPr>
          <a:xfrm>
            <a:off x="7029450" y="911125"/>
            <a:ext cx="4923159" cy="5833369"/>
          </a:xfrm>
          <a:prstGeom prst="rect">
            <a:avLst/>
          </a:prstGeom>
        </p:spPr>
      </p:pic>
    </p:spTree>
    <p:extLst>
      <p:ext uri="{BB962C8B-B14F-4D97-AF65-F5344CB8AC3E}">
        <p14:creationId xmlns:p14="http://schemas.microsoft.com/office/powerpoint/2010/main" val="14265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83CC5-53BF-3585-B6E0-57008DADA74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249296B-03AA-C1E1-94BA-44740B1881B1}"/>
              </a:ext>
            </a:extLst>
          </p:cNvPr>
          <p:cNvSpPr txBox="1"/>
          <p:nvPr/>
        </p:nvSpPr>
        <p:spPr>
          <a:xfrm>
            <a:off x="125730" y="96715"/>
            <a:ext cx="7282912" cy="1077218"/>
          </a:xfrm>
          <a:prstGeom prst="rect">
            <a:avLst/>
          </a:prstGeom>
          <a:noFill/>
        </p:spPr>
        <p:txBody>
          <a:bodyPr wrap="square" rtlCol="0">
            <a:spAutoFit/>
          </a:bodyPr>
          <a:lstStyle/>
          <a:p>
            <a:r>
              <a:rPr lang="en-US" sz="3200" b="1" kern="1200" dirty="0">
                <a:solidFill>
                  <a:schemeClr val="tx1"/>
                </a:solidFill>
                <a:latin typeface="Helvetica" panose="020B0604020202020204" pitchFamily="34" charset="0"/>
                <a:ea typeface="+mj-ea"/>
                <a:cs typeface="Helvetica" panose="020B0604020202020204" pitchFamily="34" charset="0"/>
              </a:rPr>
              <a:t>WGLG Application Numbers  </a:t>
            </a:r>
            <a:endParaRPr lang="en-GB" sz="3200" b="1" dirty="0">
              <a:latin typeface="Helvetica" panose="020B0604020202020204" pitchFamily="34" charset="0"/>
              <a:cs typeface="Helvetica" panose="020B0604020202020204" pitchFamily="34" charset="0"/>
            </a:endParaRPr>
          </a:p>
          <a:p>
            <a:endParaRPr lang="en-GB" sz="3200" dirty="0"/>
          </a:p>
        </p:txBody>
      </p:sp>
      <p:graphicFrame>
        <p:nvGraphicFramePr>
          <p:cNvPr id="3" name="Table 2">
            <a:extLst>
              <a:ext uri="{FF2B5EF4-FFF2-40B4-BE49-F238E27FC236}">
                <a16:creationId xmlns:a16="http://schemas.microsoft.com/office/drawing/2014/main" id="{A600CE1D-1475-7B4E-215C-44AC60DF1EC0}"/>
              </a:ext>
            </a:extLst>
          </p:cNvPr>
          <p:cNvGraphicFramePr>
            <a:graphicFrameLocks noGrp="1"/>
          </p:cNvGraphicFramePr>
          <p:nvPr/>
        </p:nvGraphicFramePr>
        <p:xfrm>
          <a:off x="1675312" y="938857"/>
          <a:ext cx="9046279" cy="5708128"/>
        </p:xfrm>
        <a:graphic>
          <a:graphicData uri="http://schemas.openxmlformats.org/drawingml/2006/table">
            <a:tbl>
              <a:tblPr/>
              <a:tblGrid>
                <a:gridCol w="2385707">
                  <a:extLst>
                    <a:ext uri="{9D8B030D-6E8A-4147-A177-3AD203B41FA5}">
                      <a16:colId xmlns:a16="http://schemas.microsoft.com/office/drawing/2014/main" val="3884063761"/>
                    </a:ext>
                  </a:extLst>
                </a:gridCol>
                <a:gridCol w="1708657">
                  <a:extLst>
                    <a:ext uri="{9D8B030D-6E8A-4147-A177-3AD203B41FA5}">
                      <a16:colId xmlns:a16="http://schemas.microsoft.com/office/drawing/2014/main" val="306939413"/>
                    </a:ext>
                  </a:extLst>
                </a:gridCol>
                <a:gridCol w="1448398">
                  <a:extLst>
                    <a:ext uri="{9D8B030D-6E8A-4147-A177-3AD203B41FA5}">
                      <a16:colId xmlns:a16="http://schemas.microsoft.com/office/drawing/2014/main" val="2767833911"/>
                    </a:ext>
                  </a:extLst>
                </a:gridCol>
                <a:gridCol w="1591180">
                  <a:extLst>
                    <a:ext uri="{9D8B030D-6E8A-4147-A177-3AD203B41FA5}">
                      <a16:colId xmlns:a16="http://schemas.microsoft.com/office/drawing/2014/main" val="1811394604"/>
                    </a:ext>
                  </a:extLst>
                </a:gridCol>
                <a:gridCol w="1912337">
                  <a:extLst>
                    <a:ext uri="{9D8B030D-6E8A-4147-A177-3AD203B41FA5}">
                      <a16:colId xmlns:a16="http://schemas.microsoft.com/office/drawing/2014/main" val="2270944592"/>
                    </a:ext>
                  </a:extLst>
                </a:gridCol>
              </a:tblGrid>
              <a:tr h="873238">
                <a:tc>
                  <a:txBody>
                    <a:bodyPr/>
                    <a:lstStyle/>
                    <a:p>
                      <a:pPr algn="ctr" fontAlgn="ctr"/>
                      <a:r>
                        <a:rPr lang="en-GB" sz="1700" b="1" i="0" u="none" strike="noStrike" dirty="0">
                          <a:solidFill>
                            <a:schemeClr val="bg1"/>
                          </a:solidFill>
                          <a:effectLst/>
                          <a:latin typeface="Helvetica" panose="020B0604020202020204" pitchFamily="34" charset="0"/>
                          <a:cs typeface="Helvetica" panose="020B0604020202020204" pitchFamily="34" charset="0"/>
                        </a:rPr>
                        <a:t>Month Application Received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en-GB" sz="1700" b="1" i="0" u="none" strike="noStrike" dirty="0">
                          <a:solidFill>
                            <a:schemeClr val="bg1"/>
                          </a:solidFill>
                          <a:effectLst/>
                          <a:latin typeface="Helvetica" panose="020B0604020202020204" pitchFamily="34" charset="0"/>
                          <a:cs typeface="Helvetica" panose="020B0604020202020204" pitchFamily="34" charset="0"/>
                        </a:rPr>
                        <a:t>22/23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60000"/>
                        <a:lumOff val="40000"/>
                      </a:schemeClr>
                    </a:solidFill>
                  </a:tcPr>
                </a:tc>
                <a:tc>
                  <a:txBody>
                    <a:bodyPr/>
                    <a:lstStyle/>
                    <a:p>
                      <a:pPr algn="ctr" fontAlgn="ctr"/>
                      <a:r>
                        <a:rPr lang="en-GB" sz="1700" b="1" i="0" u="none" strike="noStrike" dirty="0">
                          <a:solidFill>
                            <a:schemeClr val="bg1"/>
                          </a:solidFill>
                          <a:effectLst/>
                          <a:latin typeface="Helvetica" panose="020B0604020202020204" pitchFamily="34" charset="0"/>
                          <a:cs typeface="Helvetica" panose="020B0604020202020204" pitchFamily="34" charset="0"/>
                        </a:rPr>
                        <a:t>23/24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60000"/>
                        <a:lumOff val="40000"/>
                      </a:schemeClr>
                    </a:solidFill>
                  </a:tcPr>
                </a:tc>
                <a:tc>
                  <a:txBody>
                    <a:bodyPr/>
                    <a:lstStyle/>
                    <a:p>
                      <a:pPr algn="ctr" fontAlgn="ctr"/>
                      <a:r>
                        <a:rPr lang="en-GB" sz="1700" b="1" i="0" u="none" strike="noStrike" dirty="0">
                          <a:solidFill>
                            <a:schemeClr val="bg1"/>
                          </a:solidFill>
                          <a:effectLst/>
                          <a:latin typeface="Helvetica" panose="020B0604020202020204" pitchFamily="34" charset="0"/>
                          <a:cs typeface="Helvetica" panose="020B0604020202020204" pitchFamily="34" charset="0"/>
                        </a:rPr>
                        <a:t>24/25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60000"/>
                        <a:lumOff val="40000"/>
                      </a:schemeClr>
                    </a:solidFill>
                  </a:tcPr>
                </a:tc>
                <a:tc>
                  <a:txBody>
                    <a:bodyPr/>
                    <a:lstStyle/>
                    <a:p>
                      <a:pPr algn="ctr" fontAlgn="ctr"/>
                      <a:r>
                        <a:rPr lang="en-GB" sz="1700" b="1" i="0" u="none" strike="noStrike" dirty="0">
                          <a:solidFill>
                            <a:schemeClr val="bg1"/>
                          </a:solidFill>
                          <a:effectLst/>
                          <a:latin typeface="Helvetica" panose="020B0604020202020204" pitchFamily="34" charset="0"/>
                          <a:cs typeface="Helvetica" panose="020B0604020202020204" pitchFamily="34" charset="0"/>
                        </a:rPr>
                        <a:t>23/24 &amp; 24/25 Variance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953022361"/>
                  </a:ext>
                </a:extLst>
              </a:tr>
              <a:tr h="245825">
                <a:tc>
                  <a:txBody>
                    <a:bodyPr/>
                    <a:lstStyle/>
                    <a:p>
                      <a:pPr algn="ctr" fontAlgn="b"/>
                      <a:r>
                        <a:rPr lang="en-GB" sz="1700" b="0" i="0" u="none" strike="noStrike" dirty="0">
                          <a:solidFill>
                            <a:srgbClr val="000000"/>
                          </a:solidFill>
                          <a:effectLst/>
                          <a:latin typeface="Helvetica" panose="020B0604020202020204" pitchFamily="34" charset="0"/>
                          <a:cs typeface="Helvetica" panose="020B0604020202020204" pitchFamily="34" charset="0"/>
                        </a:rPr>
                        <a:t>April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chemeClr val="tx1"/>
                          </a:solidFill>
                          <a:effectLst/>
                          <a:latin typeface="Helvetica" panose="020B0604020202020204" pitchFamily="34" charset="0"/>
                          <a:cs typeface="Helvetica" panose="020B0604020202020204" pitchFamily="34" charset="0"/>
                        </a:rPr>
                        <a:t>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chemeClr val="tx1"/>
                          </a:solidFill>
                          <a:effectLst/>
                          <a:latin typeface="Helvetica" panose="020B0604020202020204" pitchFamily="34" charset="0"/>
                          <a:cs typeface="Helvetica" panose="020B0604020202020204" pitchFamily="34" charset="0"/>
                        </a:rPr>
                        <a:t>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GB" sz="1700" b="0" i="0" u="none" strike="noStrike" dirty="0">
                          <a:solidFill>
                            <a:schemeClr val="tx1"/>
                          </a:solidFill>
                          <a:effectLst/>
                          <a:latin typeface="Helvetica" panose="020B0604020202020204" pitchFamily="34" charset="0"/>
                          <a:cs typeface="Helvetica" panose="020B0604020202020204" pitchFamily="34" charset="0"/>
                        </a:rPr>
                        <a:t>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GB" sz="1700" b="0" i="0" u="none" strike="noStrike">
                          <a:solidFill>
                            <a:schemeClr val="tx1"/>
                          </a:solidFill>
                          <a:effectLst/>
                          <a:latin typeface="Helvetica" panose="020B0604020202020204" pitchFamily="34" charset="0"/>
                          <a:cs typeface="Helvetica" panose="020B0604020202020204" pitchFamily="34" charset="0"/>
                        </a:rPr>
                        <a:t>50.0%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725543005"/>
                  </a:ext>
                </a:extLst>
              </a:tr>
              <a:tr h="245825">
                <a:tc>
                  <a:txBody>
                    <a:bodyPr/>
                    <a:lstStyle/>
                    <a:p>
                      <a:pPr algn="ctr" fontAlgn="b"/>
                      <a:r>
                        <a:rPr lang="en-GB" sz="1700" b="0" i="0" u="none" strike="noStrike" dirty="0">
                          <a:solidFill>
                            <a:srgbClr val="000000"/>
                          </a:solidFill>
                          <a:effectLst/>
                          <a:latin typeface="Helvetica" panose="020B0604020202020204" pitchFamily="34" charset="0"/>
                          <a:cs typeface="Helvetica" panose="020B0604020202020204" pitchFamily="34" charset="0"/>
                        </a:rPr>
                        <a:t>May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chemeClr val="tx1"/>
                          </a:solidFill>
                          <a:effectLst/>
                          <a:latin typeface="Helvetica" panose="020B0604020202020204" pitchFamily="34" charset="0"/>
                          <a:cs typeface="Helvetica" panose="020B0604020202020204" pitchFamily="34" charset="0"/>
                        </a:rPr>
                        <a:t>35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chemeClr val="tx1"/>
                          </a:solidFill>
                          <a:effectLst/>
                          <a:latin typeface="Helvetica" panose="020B0604020202020204" pitchFamily="34" charset="0"/>
                          <a:cs typeface="Helvetica" panose="020B0604020202020204" pitchFamily="34" charset="0"/>
                        </a:rPr>
                        <a:t>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GB" sz="1700" b="0" i="0" u="none" strike="noStrike" dirty="0">
                          <a:solidFill>
                            <a:schemeClr val="tx1"/>
                          </a:solidFill>
                          <a:effectLst/>
                          <a:latin typeface="Helvetica" panose="020B0604020202020204" pitchFamily="34" charset="0"/>
                          <a:cs typeface="Helvetica" panose="020B0604020202020204" pitchFamily="34" charset="0"/>
                        </a:rPr>
                        <a:t>27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GB" sz="1700" b="0" i="0" u="none" strike="noStrike">
                          <a:solidFill>
                            <a:schemeClr val="tx1"/>
                          </a:solidFill>
                          <a:effectLst/>
                          <a:latin typeface="Helvetica" panose="020B0604020202020204" pitchFamily="34" charset="0"/>
                          <a:cs typeface="Helvetica" panose="020B0604020202020204" pitchFamily="34" charset="0"/>
                        </a:rPr>
                        <a:t>8.0%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81455193"/>
                  </a:ext>
                </a:extLst>
              </a:tr>
              <a:tr h="245825">
                <a:tc>
                  <a:txBody>
                    <a:bodyPr/>
                    <a:lstStyle/>
                    <a:p>
                      <a:pPr algn="ctr" fontAlgn="b"/>
                      <a:r>
                        <a:rPr lang="en-GB" sz="1700" b="0" i="0" u="none" strike="noStrike" dirty="0">
                          <a:solidFill>
                            <a:srgbClr val="000000"/>
                          </a:solidFill>
                          <a:effectLst/>
                          <a:latin typeface="Helvetica" panose="020B0604020202020204" pitchFamily="34" charset="0"/>
                          <a:cs typeface="Helvetica" panose="020B0604020202020204" pitchFamily="34" charset="0"/>
                        </a:rPr>
                        <a:t>June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chemeClr val="tx1"/>
                          </a:solidFill>
                          <a:effectLst/>
                          <a:latin typeface="Helvetica" panose="020B0604020202020204" pitchFamily="34" charset="0"/>
                          <a:cs typeface="Helvetica" panose="020B0604020202020204" pitchFamily="34" charset="0"/>
                        </a:rPr>
                        <a:t>107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chemeClr val="tx1"/>
                          </a:solidFill>
                          <a:effectLst/>
                          <a:latin typeface="Helvetica" panose="020B0604020202020204" pitchFamily="34" charset="0"/>
                          <a:cs typeface="Helvetica" panose="020B0604020202020204" pitchFamily="34" charset="0"/>
                        </a:rPr>
                        <a:t>66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GB" sz="1700" b="0" i="0" u="none" strike="noStrike">
                          <a:solidFill>
                            <a:schemeClr val="tx1"/>
                          </a:solidFill>
                          <a:effectLst/>
                          <a:latin typeface="Helvetica" panose="020B0604020202020204" pitchFamily="34" charset="0"/>
                          <a:cs typeface="Helvetica" panose="020B0604020202020204" pitchFamily="34" charset="0"/>
                        </a:rPr>
                        <a:t>39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GB" sz="1700" b="0" i="0" u="none" strike="noStrike" dirty="0">
                          <a:solidFill>
                            <a:schemeClr val="tx1"/>
                          </a:solidFill>
                          <a:effectLst/>
                          <a:latin typeface="Helvetica" panose="020B0604020202020204" pitchFamily="34" charset="0"/>
                          <a:cs typeface="Helvetica" panose="020B0604020202020204" pitchFamily="34" charset="0"/>
                        </a:rPr>
                        <a:t>-40.9%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936691652"/>
                  </a:ext>
                </a:extLst>
              </a:tr>
              <a:tr h="245825">
                <a:tc>
                  <a:txBody>
                    <a:bodyPr/>
                    <a:lstStyle/>
                    <a:p>
                      <a:pPr algn="ctr" fontAlgn="b"/>
                      <a:r>
                        <a:rPr lang="en-GB" sz="1700" b="0" i="0" u="none" strike="noStrike" dirty="0">
                          <a:solidFill>
                            <a:srgbClr val="000000"/>
                          </a:solidFill>
                          <a:effectLst/>
                          <a:latin typeface="Helvetica" panose="020B0604020202020204" pitchFamily="34" charset="0"/>
                          <a:cs typeface="Helvetica" panose="020B0604020202020204" pitchFamily="34" charset="0"/>
                        </a:rPr>
                        <a:t>July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chemeClr val="tx1"/>
                          </a:solidFill>
                          <a:effectLst/>
                          <a:latin typeface="Helvetica" panose="020B0604020202020204" pitchFamily="34" charset="0"/>
                          <a:cs typeface="Helvetica" panose="020B0604020202020204" pitchFamily="34" charset="0"/>
                        </a:rPr>
                        <a:t>144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chemeClr val="tx1"/>
                          </a:solidFill>
                          <a:effectLst/>
                          <a:latin typeface="Helvetica" panose="020B0604020202020204" pitchFamily="34" charset="0"/>
                          <a:cs typeface="Helvetica" panose="020B0604020202020204" pitchFamily="34" charset="0"/>
                        </a:rPr>
                        <a:t>105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GB" sz="1700" b="0" i="0" u="none" strike="noStrike" dirty="0">
                          <a:solidFill>
                            <a:schemeClr val="tx1"/>
                          </a:solidFill>
                          <a:effectLst/>
                          <a:latin typeface="Helvetica" panose="020B0604020202020204" pitchFamily="34" charset="0"/>
                          <a:cs typeface="Helvetica" panose="020B0604020202020204" pitchFamily="34" charset="0"/>
                        </a:rPr>
                        <a:t>115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GB" sz="1700" b="0" i="0" u="none" strike="noStrike">
                          <a:solidFill>
                            <a:schemeClr val="tx1"/>
                          </a:solidFill>
                          <a:effectLst/>
                          <a:latin typeface="Helvetica" panose="020B0604020202020204" pitchFamily="34" charset="0"/>
                          <a:cs typeface="Helvetica" panose="020B0604020202020204" pitchFamily="34" charset="0"/>
                        </a:rPr>
                        <a:t>9.5%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122638655"/>
                  </a:ext>
                </a:extLst>
              </a:tr>
              <a:tr h="245825">
                <a:tc>
                  <a:txBody>
                    <a:bodyPr/>
                    <a:lstStyle/>
                    <a:p>
                      <a:pPr algn="ctr" fontAlgn="b"/>
                      <a:r>
                        <a:rPr lang="en-GB" sz="1700" b="0" i="0" u="none" strike="noStrike" dirty="0">
                          <a:solidFill>
                            <a:srgbClr val="000000"/>
                          </a:solidFill>
                          <a:effectLst/>
                          <a:latin typeface="Helvetica" panose="020B0604020202020204" pitchFamily="34" charset="0"/>
                          <a:cs typeface="Helvetica" panose="020B0604020202020204" pitchFamily="34" charset="0"/>
                        </a:rPr>
                        <a:t>August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chemeClr val="tx1"/>
                          </a:solidFill>
                          <a:effectLst/>
                          <a:latin typeface="Helvetica" panose="020B0604020202020204" pitchFamily="34" charset="0"/>
                          <a:cs typeface="Helvetica" panose="020B0604020202020204" pitchFamily="34" charset="0"/>
                        </a:rPr>
                        <a:t>239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chemeClr val="tx1"/>
                          </a:solidFill>
                          <a:effectLst/>
                          <a:latin typeface="Helvetica" panose="020B0604020202020204" pitchFamily="34" charset="0"/>
                          <a:cs typeface="Helvetica" panose="020B0604020202020204" pitchFamily="34" charset="0"/>
                        </a:rPr>
                        <a:t>304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GB" sz="1700" b="0" i="0" u="none" strike="noStrike" dirty="0">
                          <a:solidFill>
                            <a:schemeClr val="tx1"/>
                          </a:solidFill>
                          <a:effectLst/>
                          <a:latin typeface="Helvetica" panose="020B0604020202020204" pitchFamily="34" charset="0"/>
                          <a:cs typeface="Helvetica" panose="020B0604020202020204" pitchFamily="34" charset="0"/>
                        </a:rPr>
                        <a:t>241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GB" sz="1700" b="0" i="0" u="none" strike="noStrike">
                          <a:solidFill>
                            <a:schemeClr val="tx1"/>
                          </a:solidFill>
                          <a:effectLst/>
                          <a:latin typeface="Helvetica" panose="020B0604020202020204" pitchFamily="34" charset="0"/>
                          <a:cs typeface="Helvetica" panose="020B0604020202020204" pitchFamily="34" charset="0"/>
                        </a:rPr>
                        <a:t>-20.7%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805405584"/>
                  </a:ext>
                </a:extLst>
              </a:tr>
              <a:tr h="245825">
                <a:tc>
                  <a:txBody>
                    <a:bodyPr/>
                    <a:lstStyle/>
                    <a:p>
                      <a:pPr algn="ctr" fontAlgn="b"/>
                      <a:r>
                        <a:rPr lang="en-GB" sz="1700" b="0" i="0" u="none" strike="noStrike" dirty="0">
                          <a:solidFill>
                            <a:srgbClr val="000000"/>
                          </a:solidFill>
                          <a:effectLst/>
                          <a:latin typeface="Helvetica" panose="020B0604020202020204" pitchFamily="34" charset="0"/>
                          <a:cs typeface="Helvetica" panose="020B0604020202020204" pitchFamily="34" charset="0"/>
                        </a:rPr>
                        <a:t>September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chemeClr val="tx1"/>
                          </a:solidFill>
                          <a:effectLst/>
                          <a:latin typeface="Helvetica" panose="020B0604020202020204" pitchFamily="34" charset="0"/>
                          <a:cs typeface="Helvetica" panose="020B0604020202020204" pitchFamily="34" charset="0"/>
                        </a:rPr>
                        <a:t>1,133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chemeClr val="tx1"/>
                          </a:solidFill>
                          <a:effectLst/>
                          <a:latin typeface="Helvetica" panose="020B0604020202020204" pitchFamily="34" charset="0"/>
                          <a:cs typeface="Helvetica" panose="020B0604020202020204" pitchFamily="34" charset="0"/>
                        </a:rPr>
                        <a:t>1,293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GB" sz="1700" b="0" i="0" u="none" strike="noStrike" dirty="0">
                          <a:solidFill>
                            <a:schemeClr val="tx1"/>
                          </a:solidFill>
                          <a:effectLst/>
                          <a:latin typeface="Helvetica" panose="020B0604020202020204" pitchFamily="34" charset="0"/>
                          <a:cs typeface="Helvetica" panose="020B0604020202020204" pitchFamily="34" charset="0"/>
                        </a:rPr>
                        <a:t>1,286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GB" sz="1700" b="0" i="0" u="none" strike="noStrike" dirty="0">
                          <a:solidFill>
                            <a:schemeClr val="tx1"/>
                          </a:solidFill>
                          <a:effectLst/>
                          <a:latin typeface="Helvetica" panose="020B0604020202020204" pitchFamily="34" charset="0"/>
                          <a:cs typeface="Helvetica" panose="020B0604020202020204" pitchFamily="34" charset="0"/>
                        </a:rPr>
                        <a:t>-0.5%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508228622"/>
                  </a:ext>
                </a:extLst>
              </a:tr>
              <a:tr h="263364">
                <a:tc>
                  <a:txBody>
                    <a:bodyPr/>
                    <a:lstStyle/>
                    <a:p>
                      <a:pPr algn="ctr" fontAlgn="b"/>
                      <a:r>
                        <a:rPr lang="en-GB" sz="1700" b="0" i="0" u="none" strike="noStrike" dirty="0">
                          <a:solidFill>
                            <a:srgbClr val="000000"/>
                          </a:solidFill>
                          <a:effectLst/>
                          <a:latin typeface="Helvetica" panose="020B0604020202020204" pitchFamily="34" charset="0"/>
                          <a:cs typeface="Helvetica" panose="020B0604020202020204" pitchFamily="34" charset="0"/>
                        </a:rPr>
                        <a:t>October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chemeClr val="tx1"/>
                          </a:solidFill>
                          <a:effectLst/>
                          <a:latin typeface="Helvetica" panose="020B0604020202020204" pitchFamily="34" charset="0"/>
                          <a:cs typeface="Helvetica" panose="020B0604020202020204" pitchFamily="34" charset="0"/>
                        </a:rPr>
                        <a:t>662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chemeClr val="tx1"/>
                          </a:solidFill>
                          <a:effectLst/>
                          <a:latin typeface="Helvetica" panose="020B0604020202020204" pitchFamily="34" charset="0"/>
                          <a:cs typeface="Helvetica" panose="020B0604020202020204" pitchFamily="34" charset="0"/>
                        </a:rPr>
                        <a:t>708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GB" sz="1700" b="0" i="0" u="none" strike="noStrike" dirty="0">
                          <a:solidFill>
                            <a:schemeClr val="tx1"/>
                          </a:solidFill>
                          <a:effectLst/>
                          <a:latin typeface="Helvetica" panose="020B0604020202020204" pitchFamily="34" charset="0"/>
                          <a:cs typeface="Helvetica" panose="020B0604020202020204" pitchFamily="34" charset="0"/>
                        </a:rPr>
                        <a:t>624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GB" sz="1700" b="0" i="0" u="none" strike="noStrike">
                          <a:solidFill>
                            <a:schemeClr val="tx1"/>
                          </a:solidFill>
                          <a:effectLst/>
                          <a:latin typeface="Helvetica" panose="020B0604020202020204" pitchFamily="34" charset="0"/>
                          <a:cs typeface="Helvetica" panose="020B0604020202020204" pitchFamily="34" charset="0"/>
                        </a:rPr>
                        <a:t>-11.9%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009412324"/>
                  </a:ext>
                </a:extLst>
              </a:tr>
              <a:tr h="245825">
                <a:tc>
                  <a:txBody>
                    <a:bodyPr/>
                    <a:lstStyle/>
                    <a:p>
                      <a:pPr algn="ctr" fontAlgn="b"/>
                      <a:r>
                        <a:rPr lang="en-GB" sz="1700" b="0" i="0" u="none" strike="noStrike" dirty="0">
                          <a:solidFill>
                            <a:srgbClr val="000000"/>
                          </a:solidFill>
                          <a:effectLst/>
                          <a:latin typeface="Helvetica" panose="020B0604020202020204" pitchFamily="34" charset="0"/>
                          <a:cs typeface="Helvetica" panose="020B0604020202020204" pitchFamily="34" charset="0"/>
                        </a:rPr>
                        <a:t>November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chemeClr val="tx1"/>
                          </a:solidFill>
                          <a:effectLst/>
                          <a:latin typeface="Helvetica" panose="020B0604020202020204" pitchFamily="34" charset="0"/>
                          <a:cs typeface="Helvetica" panose="020B0604020202020204" pitchFamily="34" charset="0"/>
                        </a:rPr>
                        <a:t>343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chemeClr val="tx1"/>
                          </a:solidFill>
                          <a:effectLst/>
                          <a:latin typeface="Helvetica" panose="020B0604020202020204" pitchFamily="34" charset="0"/>
                          <a:cs typeface="Helvetica" panose="020B0604020202020204" pitchFamily="34" charset="0"/>
                        </a:rPr>
                        <a:t>343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GB" sz="1700" b="0" i="0" u="none" strike="noStrike">
                          <a:solidFill>
                            <a:schemeClr val="tx1"/>
                          </a:solidFill>
                          <a:effectLst/>
                          <a:latin typeface="Helvetica" panose="020B0604020202020204" pitchFamily="34" charset="0"/>
                          <a:cs typeface="Helvetica" panose="020B0604020202020204" pitchFamily="34" charset="0"/>
                        </a:rPr>
                        <a:t>279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GB" sz="1700" b="0" i="0" u="none" strike="noStrike">
                          <a:solidFill>
                            <a:schemeClr val="tx1"/>
                          </a:solidFill>
                          <a:effectLst/>
                          <a:latin typeface="Helvetica" panose="020B0604020202020204" pitchFamily="34" charset="0"/>
                          <a:cs typeface="Helvetica" panose="020B0604020202020204" pitchFamily="34" charset="0"/>
                        </a:rPr>
                        <a:t>-18.7%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913532937"/>
                  </a:ext>
                </a:extLst>
              </a:tr>
              <a:tr h="245825">
                <a:tc>
                  <a:txBody>
                    <a:bodyPr/>
                    <a:lstStyle/>
                    <a:p>
                      <a:pPr algn="ctr" fontAlgn="b"/>
                      <a:r>
                        <a:rPr lang="en-GB" sz="1700" b="0" i="0" u="none" strike="noStrike" dirty="0">
                          <a:solidFill>
                            <a:srgbClr val="000000"/>
                          </a:solidFill>
                          <a:effectLst/>
                          <a:latin typeface="Helvetica" panose="020B0604020202020204" pitchFamily="34" charset="0"/>
                          <a:cs typeface="Helvetica" panose="020B0604020202020204" pitchFamily="34" charset="0"/>
                        </a:rPr>
                        <a:t>December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chemeClr val="tx1"/>
                          </a:solidFill>
                          <a:effectLst/>
                          <a:latin typeface="Helvetica" panose="020B0604020202020204" pitchFamily="34" charset="0"/>
                          <a:cs typeface="Helvetica" panose="020B0604020202020204" pitchFamily="34" charset="0"/>
                        </a:rPr>
                        <a:t>196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chemeClr val="tx1"/>
                          </a:solidFill>
                          <a:effectLst/>
                          <a:latin typeface="Helvetica" panose="020B0604020202020204" pitchFamily="34" charset="0"/>
                          <a:cs typeface="Helvetica" panose="020B0604020202020204" pitchFamily="34" charset="0"/>
                        </a:rPr>
                        <a:t>150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GB" sz="1700" b="0" i="0" u="none" strike="noStrike" dirty="0">
                          <a:solidFill>
                            <a:schemeClr val="tx1"/>
                          </a:solidFill>
                          <a:effectLst/>
                          <a:latin typeface="Helvetica" panose="020B0604020202020204" pitchFamily="34" charset="0"/>
                          <a:cs typeface="Helvetica" panose="020B0604020202020204" pitchFamily="34" charset="0"/>
                        </a:rPr>
                        <a:t>107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GB" sz="1700" b="0" i="0" u="none" strike="noStrike" dirty="0">
                          <a:solidFill>
                            <a:schemeClr val="tx1"/>
                          </a:solidFill>
                          <a:effectLst/>
                          <a:latin typeface="Helvetica" panose="020B0604020202020204" pitchFamily="34" charset="0"/>
                          <a:cs typeface="Helvetica" panose="020B0604020202020204" pitchFamily="34" charset="0"/>
                        </a:rPr>
                        <a:t>-28.7%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4122990523"/>
                  </a:ext>
                </a:extLst>
              </a:tr>
              <a:tr h="245825">
                <a:tc>
                  <a:txBody>
                    <a:bodyPr/>
                    <a:lstStyle/>
                    <a:p>
                      <a:pPr algn="ctr" fontAlgn="b"/>
                      <a:r>
                        <a:rPr lang="en-GB" sz="1700" b="0" i="0" u="none" strike="noStrike" dirty="0">
                          <a:solidFill>
                            <a:srgbClr val="000000"/>
                          </a:solidFill>
                          <a:effectLst/>
                          <a:latin typeface="Helvetica" panose="020B0604020202020204" pitchFamily="34" charset="0"/>
                          <a:cs typeface="Helvetica" panose="020B0604020202020204" pitchFamily="34" charset="0"/>
                        </a:rPr>
                        <a:t>January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chemeClr val="tx1"/>
                          </a:solidFill>
                          <a:effectLst/>
                          <a:latin typeface="Helvetica" panose="020B0604020202020204" pitchFamily="34" charset="0"/>
                          <a:cs typeface="Helvetica" panose="020B0604020202020204" pitchFamily="34" charset="0"/>
                        </a:rPr>
                        <a:t>176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chemeClr val="tx1"/>
                          </a:solidFill>
                          <a:effectLst/>
                          <a:latin typeface="Helvetica" panose="020B0604020202020204" pitchFamily="34" charset="0"/>
                          <a:cs typeface="Helvetica" panose="020B0604020202020204" pitchFamily="34" charset="0"/>
                        </a:rPr>
                        <a:t>161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GB" sz="1700" b="0" i="0" u="none" strike="noStrike" dirty="0">
                          <a:solidFill>
                            <a:schemeClr val="tx1"/>
                          </a:solidFill>
                          <a:effectLst/>
                          <a:latin typeface="Helvetica" panose="020B0604020202020204" pitchFamily="34" charset="0"/>
                          <a:cs typeface="Helvetica" panose="020B0604020202020204" pitchFamily="34" charset="0"/>
                        </a:rPr>
                        <a:t>147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GB" sz="1700" b="0" i="0" u="none" strike="noStrike">
                          <a:solidFill>
                            <a:schemeClr val="tx1"/>
                          </a:solidFill>
                          <a:effectLst/>
                          <a:latin typeface="Helvetica" panose="020B0604020202020204" pitchFamily="34" charset="0"/>
                          <a:cs typeface="Helvetica" panose="020B0604020202020204" pitchFamily="34" charset="0"/>
                        </a:rPr>
                        <a:t>-8.7%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222843384"/>
                  </a:ext>
                </a:extLst>
              </a:tr>
              <a:tr h="245825">
                <a:tc>
                  <a:txBody>
                    <a:bodyPr/>
                    <a:lstStyle/>
                    <a:p>
                      <a:pPr algn="ctr" fontAlgn="b"/>
                      <a:r>
                        <a:rPr lang="en-GB" sz="1700" b="0" i="0" u="none" strike="noStrike" dirty="0">
                          <a:solidFill>
                            <a:srgbClr val="000000"/>
                          </a:solidFill>
                          <a:effectLst/>
                          <a:latin typeface="Helvetica" panose="020B0604020202020204" pitchFamily="34" charset="0"/>
                          <a:cs typeface="Helvetica" panose="020B0604020202020204" pitchFamily="34" charset="0"/>
                        </a:rPr>
                        <a:t>February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chemeClr val="tx1"/>
                          </a:solidFill>
                          <a:effectLst/>
                          <a:latin typeface="Helvetica" panose="020B0604020202020204" pitchFamily="34" charset="0"/>
                          <a:cs typeface="Helvetica" panose="020B0604020202020204" pitchFamily="34" charset="0"/>
                        </a:rPr>
                        <a:t>130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chemeClr val="tx1"/>
                          </a:solidFill>
                          <a:effectLst/>
                          <a:latin typeface="Helvetica" panose="020B0604020202020204" pitchFamily="34" charset="0"/>
                          <a:cs typeface="Helvetica" panose="020B0604020202020204" pitchFamily="34" charset="0"/>
                        </a:rPr>
                        <a:t>106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GB" sz="1700" b="0" i="0" u="none" strike="noStrike" dirty="0">
                          <a:solidFill>
                            <a:schemeClr val="tx1"/>
                          </a:solidFill>
                          <a:effectLst/>
                          <a:latin typeface="Helvetica" panose="020B0604020202020204" pitchFamily="34" charset="0"/>
                          <a:cs typeface="Helvetica" panose="020B0604020202020204" pitchFamily="34" charset="0"/>
                        </a:rPr>
                        <a:t>78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GB" sz="1700" b="0" i="0" u="none" strike="noStrike" dirty="0">
                          <a:solidFill>
                            <a:schemeClr val="tx1"/>
                          </a:solidFill>
                          <a:effectLst/>
                          <a:latin typeface="Helvetica" panose="020B0604020202020204" pitchFamily="34" charset="0"/>
                          <a:cs typeface="Helvetica" panose="020B0604020202020204" pitchFamily="34" charset="0"/>
                        </a:rPr>
                        <a:t>-26.4%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539574800"/>
                  </a:ext>
                </a:extLst>
              </a:tr>
              <a:tr h="245825">
                <a:tc>
                  <a:txBody>
                    <a:bodyPr/>
                    <a:lstStyle/>
                    <a:p>
                      <a:pPr algn="ctr" fontAlgn="b"/>
                      <a:r>
                        <a:rPr lang="en-GB" sz="1700" b="0" i="0" u="none" strike="noStrike" dirty="0">
                          <a:solidFill>
                            <a:srgbClr val="000000"/>
                          </a:solidFill>
                          <a:effectLst/>
                          <a:latin typeface="Helvetica" panose="020B0604020202020204" pitchFamily="34" charset="0"/>
                          <a:cs typeface="Helvetica" panose="020B0604020202020204" pitchFamily="34" charset="0"/>
                        </a:rPr>
                        <a:t>March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chemeClr val="tx1"/>
                          </a:solidFill>
                          <a:effectLst/>
                          <a:latin typeface="Helvetica" panose="020B0604020202020204" pitchFamily="34" charset="0"/>
                          <a:cs typeface="Helvetica" panose="020B0604020202020204" pitchFamily="34" charset="0"/>
                        </a:rPr>
                        <a:t>92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chemeClr val="tx1"/>
                          </a:solidFill>
                          <a:effectLst/>
                          <a:latin typeface="Helvetica" panose="020B0604020202020204" pitchFamily="34" charset="0"/>
                          <a:cs typeface="Helvetica" panose="020B0604020202020204" pitchFamily="34" charset="0"/>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endParaRPr lang="en-GB" sz="1700" b="0" i="0" u="none" strike="noStrike" dirty="0">
                        <a:solidFill>
                          <a:schemeClr val="tx1"/>
                        </a:solidFill>
                        <a:effectLst/>
                        <a:latin typeface="Helvetica" panose="020B0604020202020204" pitchFamily="34" charset="0"/>
                        <a:cs typeface="Helvetica"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chemeClr val="tx1"/>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905175151"/>
                  </a:ext>
                </a:extLst>
              </a:tr>
              <a:tr h="245825">
                <a:tc>
                  <a:txBody>
                    <a:bodyPr/>
                    <a:lstStyle/>
                    <a:p>
                      <a:pPr algn="ctr" fontAlgn="b"/>
                      <a:r>
                        <a:rPr lang="en-GB" sz="1700" b="0" i="0" u="none" strike="noStrike" dirty="0">
                          <a:solidFill>
                            <a:srgbClr val="000000"/>
                          </a:solidFill>
                          <a:effectLst/>
                          <a:latin typeface="Helvetica" panose="020B0604020202020204" pitchFamily="34" charset="0"/>
                          <a:cs typeface="Helvetica" panose="020B0604020202020204" pitchFamily="34" charset="0"/>
                        </a:rPr>
                        <a:t>April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chemeClr val="tx1"/>
                          </a:solidFill>
                          <a:effectLst/>
                          <a:latin typeface="Helvetica" panose="020B0604020202020204" pitchFamily="34" charset="0"/>
                          <a:cs typeface="Helvetica" panose="020B0604020202020204" pitchFamily="34" charset="0"/>
                        </a:rPr>
                        <a:t>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chemeClr val="tx1"/>
                          </a:solidFill>
                          <a:effectLst/>
                          <a:latin typeface="Helvetica" panose="020B0604020202020204" pitchFamily="34" charset="0"/>
                          <a:cs typeface="Helvetica" panose="020B0604020202020204" pitchFamily="34" charset="0"/>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chemeClr val="tx1"/>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chemeClr val="tx1"/>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487976689"/>
                  </a:ext>
                </a:extLst>
              </a:tr>
              <a:tr h="245825">
                <a:tc>
                  <a:txBody>
                    <a:bodyPr/>
                    <a:lstStyle/>
                    <a:p>
                      <a:pPr algn="ctr" fontAlgn="b"/>
                      <a:r>
                        <a:rPr lang="en-GB" sz="1700" b="0" i="0" u="none" strike="noStrike" dirty="0">
                          <a:solidFill>
                            <a:srgbClr val="000000"/>
                          </a:solidFill>
                          <a:effectLst/>
                          <a:latin typeface="Helvetica" panose="020B0604020202020204" pitchFamily="34" charset="0"/>
                          <a:cs typeface="Helvetica" panose="020B0604020202020204" pitchFamily="34" charset="0"/>
                        </a:rPr>
                        <a:t>May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chemeClr val="tx1"/>
                          </a:solidFill>
                          <a:effectLst/>
                          <a:latin typeface="Helvetica" panose="020B0604020202020204" pitchFamily="34" charset="0"/>
                          <a:cs typeface="Helvetica" panose="020B0604020202020204" pitchFamily="34" charset="0"/>
                        </a:rPr>
                        <a:t>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chemeClr val="tx1"/>
                          </a:solidFill>
                          <a:effectLst/>
                          <a:latin typeface="Helvetica" panose="020B0604020202020204" pitchFamily="34" charset="0"/>
                          <a:cs typeface="Helvetica" panose="020B0604020202020204" pitchFamily="34" charset="0"/>
                        </a:rPr>
                        <a:t>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chemeClr val="tx1"/>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chemeClr val="tx1"/>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029389435"/>
                  </a:ext>
                </a:extLst>
              </a:tr>
              <a:tr h="245825">
                <a:tc>
                  <a:txBody>
                    <a:bodyPr/>
                    <a:lstStyle/>
                    <a:p>
                      <a:pPr algn="ctr" fontAlgn="b"/>
                      <a:r>
                        <a:rPr lang="en-GB" sz="1700" b="0" i="0" u="none" strike="noStrike" dirty="0">
                          <a:solidFill>
                            <a:srgbClr val="000000"/>
                          </a:solidFill>
                          <a:effectLst/>
                          <a:latin typeface="Helvetica" panose="020B0604020202020204" pitchFamily="34" charset="0"/>
                          <a:cs typeface="Helvetica" panose="020B0604020202020204" pitchFamily="34" charset="0"/>
                        </a:rPr>
                        <a:t>June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chemeClr val="tx1"/>
                          </a:solidFill>
                          <a:effectLst/>
                          <a:latin typeface="Helvetica" panose="020B0604020202020204" pitchFamily="34" charset="0"/>
                          <a:cs typeface="Helvetica" panose="020B0604020202020204" pitchFamily="34"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chemeClr val="tx1"/>
                          </a:solidFill>
                          <a:effectLst/>
                          <a:latin typeface="Helvetica" panose="020B0604020202020204" pitchFamily="34" charset="0"/>
                          <a:cs typeface="Helvetica" panose="020B0604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chemeClr val="tx1"/>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chemeClr val="tx1"/>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939108874"/>
                  </a:ext>
                </a:extLst>
              </a:tr>
              <a:tr h="245825">
                <a:tc>
                  <a:txBody>
                    <a:bodyPr/>
                    <a:lstStyle/>
                    <a:p>
                      <a:pPr algn="ctr" fontAlgn="b"/>
                      <a:r>
                        <a:rPr lang="en-GB" sz="1700" b="0" i="0" u="none" strike="noStrike" dirty="0">
                          <a:solidFill>
                            <a:srgbClr val="000000"/>
                          </a:solidFill>
                          <a:effectLst/>
                          <a:latin typeface="Helvetica" panose="020B0604020202020204" pitchFamily="34" charset="0"/>
                          <a:cs typeface="Helvetica" panose="020B0604020202020204" pitchFamily="34" charset="0"/>
                        </a:rPr>
                        <a:t>July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chemeClr val="tx1"/>
                          </a:solidFill>
                          <a:effectLst/>
                          <a:latin typeface="Helvetica" panose="020B0604020202020204" pitchFamily="34" charset="0"/>
                          <a:cs typeface="Helvetica"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chemeClr val="tx1"/>
                          </a:solidFill>
                          <a:effectLst/>
                          <a:latin typeface="Helvetica" panose="020B0604020202020204" pitchFamily="34" charset="0"/>
                          <a:cs typeface="Helvetica"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chemeClr val="tx1"/>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700" b="0" i="0" u="none" strike="noStrike" dirty="0">
                          <a:solidFill>
                            <a:schemeClr val="tx1"/>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660942408"/>
                  </a:ext>
                </a:extLst>
              </a:tr>
              <a:tr h="245825">
                <a:tc>
                  <a:txBody>
                    <a:bodyPr/>
                    <a:lstStyle/>
                    <a:p>
                      <a:pPr algn="ctr" fontAlgn="b"/>
                      <a:r>
                        <a:rPr lang="en-GB" sz="1700" b="0" i="0" u="none" strike="noStrike" dirty="0">
                          <a:solidFill>
                            <a:srgbClr val="000000"/>
                          </a:solidFill>
                          <a:effectLst/>
                          <a:latin typeface="Helvetica" panose="020B0604020202020204" pitchFamily="34" charset="0"/>
                          <a:cs typeface="Helvetica" panose="020B0604020202020204" pitchFamily="34" charset="0"/>
                        </a:rPr>
                        <a:t>August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700" b="0" i="0" u="none" strike="noStrike" dirty="0">
                          <a:solidFill>
                            <a:schemeClr val="tx1"/>
                          </a:solidFill>
                          <a:effectLst/>
                          <a:latin typeface="Helvetica" panose="020B0604020202020204" pitchFamily="34" charset="0"/>
                          <a:cs typeface="Helvetica" panose="020B0604020202020204" pitchFamily="34" charset="0"/>
                        </a:rPr>
                        <a:t> 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700" b="0" i="0" u="none" strike="noStrike" dirty="0">
                          <a:solidFill>
                            <a:schemeClr val="tx1"/>
                          </a:solidFill>
                          <a:effectLst/>
                          <a:latin typeface="Helvetica" panose="020B0604020202020204" pitchFamily="34" charset="0"/>
                          <a:cs typeface="Helvetica"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700" b="0" i="0" u="none" strike="noStrike" dirty="0">
                          <a:solidFill>
                            <a:schemeClr val="tx1"/>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700" b="0" i="0" u="none" strike="noStrike" dirty="0">
                          <a:solidFill>
                            <a:schemeClr val="tx1"/>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50216509"/>
                  </a:ext>
                </a:extLst>
              </a:tr>
              <a:tr h="245825">
                <a:tc>
                  <a:txBody>
                    <a:bodyPr/>
                    <a:lstStyle/>
                    <a:p>
                      <a:pPr algn="ctr" fontAlgn="b"/>
                      <a:r>
                        <a:rPr lang="en-GB" sz="1700" b="1" i="0" u="none" strike="noStrike" dirty="0">
                          <a:solidFill>
                            <a:schemeClr val="bg1"/>
                          </a:solidFill>
                          <a:effectLst/>
                          <a:latin typeface="Helvetica" panose="020B0604020202020204" pitchFamily="34" charset="0"/>
                          <a:cs typeface="Helvetica" panose="020B060402020202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en-GB" sz="1700" b="1" i="0" u="none" strike="noStrike" dirty="0">
                          <a:solidFill>
                            <a:schemeClr val="bg1"/>
                          </a:solidFill>
                          <a:effectLst/>
                          <a:latin typeface="Helvetica" panose="020B0604020202020204" pitchFamily="34" charset="0"/>
                          <a:cs typeface="Helvetica" panose="020B0604020202020204" pitchFamily="34" charset="0"/>
                        </a:rPr>
                        <a:t>3,379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en-GB" sz="1700" b="1" i="0" u="none" strike="noStrike" dirty="0">
                          <a:solidFill>
                            <a:schemeClr val="bg1"/>
                          </a:solidFill>
                          <a:effectLst/>
                          <a:latin typeface="Helvetica" panose="020B0604020202020204" pitchFamily="34" charset="0"/>
                          <a:cs typeface="Helvetica" panose="020B0604020202020204" pitchFamily="34" charset="0"/>
                        </a:rPr>
                        <a:t>3,480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en-GB" sz="1700" b="1" i="0" u="none" strike="noStrike" dirty="0">
                          <a:solidFill>
                            <a:schemeClr val="bg1"/>
                          </a:solidFill>
                          <a:effectLst/>
                          <a:latin typeface="Helvetica" panose="020B0604020202020204" pitchFamily="34" charset="0"/>
                          <a:cs typeface="Helvetica" panose="020B0604020202020204" pitchFamily="34" charset="0"/>
                        </a:rPr>
                        <a:t>2,949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en-GB" sz="1700" b="1" i="0" u="none" strike="noStrike" dirty="0">
                          <a:solidFill>
                            <a:schemeClr val="bg1"/>
                          </a:solidFill>
                          <a:effectLst/>
                          <a:latin typeface="Helvetica" panose="020B0604020202020204" pitchFamily="34" charset="0"/>
                          <a:cs typeface="Helvetica" panose="020B0604020202020204" pitchFamily="34" charset="0"/>
                        </a:rPr>
                        <a:t>-15.3%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937229178"/>
                  </a:ext>
                </a:extLst>
              </a:tr>
            </a:tbl>
          </a:graphicData>
        </a:graphic>
      </p:graphicFrame>
    </p:spTree>
    <p:extLst>
      <p:ext uri="{BB962C8B-B14F-4D97-AF65-F5344CB8AC3E}">
        <p14:creationId xmlns:p14="http://schemas.microsoft.com/office/powerpoint/2010/main" val="2114678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413"/>
          <p:cNvSpPr txBox="1">
            <a:spLocks/>
          </p:cNvSpPr>
          <p:nvPr/>
        </p:nvSpPr>
        <p:spPr>
          <a:xfrm>
            <a:off x="364220" y="2691095"/>
            <a:ext cx="9760661" cy="831900"/>
          </a:xfrm>
          <a:prstGeom prst="rect">
            <a:avLst/>
          </a:prstGeom>
        </p:spPr>
        <p:txBody>
          <a:bodyPr lIns="121900" tIns="121900" rIns="121900" bIns="121900" numCol="1" anchor="b" anchorCtr="0">
            <a:noAutofit/>
          </a:bodyPr>
          <a:lstStyle/>
          <a:p>
            <a:pPr marL="342900" lvl="0" indent="-342900">
              <a:defRPr/>
            </a:pPr>
            <a:r>
              <a:rPr lang="en-GB" altLang="en" sz="3200" dirty="0">
                <a:latin typeface="Helvetica" panose="020B0604020202030204" pitchFamily="34" charset="0"/>
              </a:rPr>
              <a:t>Fact Finding – Learning Agreements </a:t>
            </a:r>
            <a:endParaRPr lang="en" altLang="en" sz="3200" dirty="0">
              <a:latin typeface="Helvetica" panose="020B060402020203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06D584-AB77-CE23-0A7F-C2AD6F1DEDCC}"/>
              </a:ext>
            </a:extLst>
          </p:cNvPr>
          <p:cNvSpPr txBox="1"/>
          <p:nvPr/>
        </p:nvSpPr>
        <p:spPr>
          <a:xfrm>
            <a:off x="135925" y="733056"/>
            <a:ext cx="12227929" cy="5940088"/>
          </a:xfrm>
          <a:prstGeom prst="rect">
            <a:avLst/>
          </a:prstGeom>
          <a:noFill/>
        </p:spPr>
        <p:txBody>
          <a:bodyPr wrap="square" rtlCol="0">
            <a:spAutoFit/>
          </a:bodyPr>
          <a:lstStyle/>
          <a:p>
            <a:r>
              <a:rPr lang="en-GB" sz="2000" dirty="0">
                <a:effectLst/>
                <a:latin typeface="Calibri" panose="020F0502020204030204" pitchFamily="34" charset="0"/>
                <a:ea typeface="Calibri" panose="020F0502020204030204" pitchFamily="34" charset="0"/>
                <a:cs typeface="Calibri" panose="020F0502020204030204" pitchFamily="34" charset="0"/>
              </a:rPr>
              <a:t>To receive your </a:t>
            </a:r>
            <a:r>
              <a:rPr lang="en-GB" sz="2000" dirty="0">
                <a:latin typeface="Calibri" panose="020F0502020204030204" pitchFamily="34" charset="0"/>
                <a:ea typeface="Calibri" panose="020F0502020204030204" pitchFamily="34" charset="0"/>
                <a:cs typeface="Calibri" panose="020F0502020204030204" pitchFamily="34" charset="0"/>
              </a:rPr>
              <a:t>EMA</a:t>
            </a:r>
            <a:r>
              <a:rPr lang="en-GB" sz="2000" dirty="0">
                <a:effectLst/>
                <a:latin typeface="Calibri" panose="020F0502020204030204" pitchFamily="34" charset="0"/>
                <a:ea typeface="Calibri" panose="020F0502020204030204" pitchFamily="34" charset="0"/>
                <a:cs typeface="Calibri" panose="020F0502020204030204" pitchFamily="34" charset="0"/>
              </a:rPr>
              <a:t> you must attend 100% of your timetabled lessons</a:t>
            </a:r>
            <a:endParaRPr lang="en-GB" sz="20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endParaRPr lang="en-GB" sz="2000" dirty="0">
              <a:effectLst/>
              <a:latin typeface="Calibri" panose="020F0502020204030204" pitchFamily="34" charset="0"/>
              <a:ea typeface="Calibri" panose="020F0502020204030204" pitchFamily="34" charset="0"/>
              <a:cs typeface="Calibri" panose="020F0502020204030204" pitchFamily="34" charset="0"/>
            </a:endParaRPr>
          </a:p>
          <a:p>
            <a:r>
              <a:rPr lang="en-GB" sz="2000" dirty="0">
                <a:effectLst/>
                <a:latin typeface="Calibri" panose="020F0502020204030204" pitchFamily="34" charset="0"/>
                <a:ea typeface="Calibri" panose="020F0502020204030204" pitchFamily="34" charset="0"/>
                <a:cs typeface="Calibri" panose="020F0502020204030204" pitchFamily="34" charset="0"/>
              </a:rPr>
              <a:t>Authorised absences can be considered as in attendance, a list of these can be provided by your school/college. The school/college have discretion if they believe the absence not to be genuine </a:t>
            </a:r>
          </a:p>
          <a:p>
            <a:pPr marL="457200" indent="-457200">
              <a:buFont typeface="+mj-lt"/>
              <a:buAutoNum type="arabicPeriod"/>
            </a:pPr>
            <a:endParaRPr lang="en-GB" sz="2000" dirty="0">
              <a:effectLst/>
              <a:latin typeface="Calibri" panose="020F0502020204030204" pitchFamily="34" charset="0"/>
              <a:ea typeface="Calibri" panose="020F0502020204030204" pitchFamily="34" charset="0"/>
              <a:cs typeface="Calibri" panose="020F0502020204030204" pitchFamily="34" charset="0"/>
            </a:endParaRPr>
          </a:p>
          <a:p>
            <a:r>
              <a:rPr lang="en-GB" sz="2000" dirty="0">
                <a:effectLst/>
                <a:latin typeface="Calibri" panose="020F0502020204030204" pitchFamily="34" charset="0"/>
                <a:ea typeface="Calibri" panose="020F0502020204030204" pitchFamily="34" charset="0"/>
                <a:cs typeface="Calibri" panose="020F0502020204030204" pitchFamily="34" charset="0"/>
              </a:rPr>
              <a:t>If you are ill, you can self certify for up to 5 days in a row. After this, evidence such as a medical certificate will need to be provided.</a:t>
            </a:r>
          </a:p>
          <a:p>
            <a:pPr marL="457200" indent="-457200">
              <a:buFont typeface="+mj-lt"/>
              <a:buAutoNum type="arabicPeriod"/>
            </a:pPr>
            <a:endParaRPr lang="en-GB" sz="2000" dirty="0">
              <a:effectLst/>
              <a:latin typeface="Calibri" panose="020F0502020204030204" pitchFamily="34" charset="0"/>
              <a:ea typeface="Calibri" panose="020F0502020204030204" pitchFamily="34" charset="0"/>
              <a:cs typeface="Calibri" panose="020F0502020204030204" pitchFamily="34" charset="0"/>
            </a:endParaRPr>
          </a:p>
          <a:p>
            <a:r>
              <a:rPr lang="en-GB" sz="2000" dirty="0">
                <a:latin typeface="Calibri" panose="020F0502020204030204" pitchFamily="34" charset="0"/>
                <a:ea typeface="Calibri" panose="020F0502020204030204" pitchFamily="34" charset="0"/>
                <a:cs typeface="Calibri" panose="020F0502020204030204" pitchFamily="34" charset="0"/>
              </a:rPr>
              <a:t>A</a:t>
            </a:r>
            <a:r>
              <a:rPr lang="en-GB" sz="2000" dirty="0">
                <a:effectLst/>
                <a:latin typeface="Calibri" panose="020F0502020204030204" pitchFamily="34" charset="0"/>
                <a:ea typeface="Calibri" panose="020F0502020204030204" pitchFamily="34" charset="0"/>
                <a:cs typeface="Calibri" panose="020F0502020204030204" pitchFamily="34" charset="0"/>
              </a:rPr>
              <a:t>ny unauthorised absences will result in non-payment of EMA (evidence to support an unauthorised absence may be accepted within </a:t>
            </a:r>
            <a:r>
              <a:rPr lang="en-GB" sz="2000" dirty="0">
                <a:latin typeface="Calibri" panose="020F0502020204030204" pitchFamily="34" charset="0"/>
                <a:ea typeface="Calibri" panose="020F0502020204030204" pitchFamily="34" charset="0"/>
                <a:cs typeface="Calibri" panose="020F0502020204030204" pitchFamily="34" charset="0"/>
              </a:rPr>
              <a:t>**</a:t>
            </a:r>
            <a:r>
              <a:rPr lang="en-GB" sz="2000" dirty="0">
                <a:effectLst/>
                <a:latin typeface="Calibri" panose="020F0502020204030204" pitchFamily="34" charset="0"/>
                <a:ea typeface="Calibri" panose="020F0502020204030204" pitchFamily="34" charset="0"/>
                <a:cs typeface="Calibri" panose="020F0502020204030204" pitchFamily="34" charset="0"/>
              </a:rPr>
              <a:t> weeks (you </a:t>
            </a:r>
            <a:r>
              <a:rPr lang="en-GB" sz="2000" dirty="0">
                <a:latin typeface="Calibri" panose="020F0502020204030204" pitchFamily="34" charset="0"/>
                <a:ea typeface="Calibri" panose="020F0502020204030204" pitchFamily="34" charset="0"/>
                <a:cs typeface="Calibri" panose="020F0502020204030204" pitchFamily="34" charset="0"/>
              </a:rPr>
              <a:t>c</a:t>
            </a:r>
            <a:r>
              <a:rPr lang="en-GB" sz="2000" dirty="0">
                <a:effectLst/>
                <a:latin typeface="Calibri" panose="020F0502020204030204" pitchFamily="34" charset="0"/>
                <a:ea typeface="Calibri" panose="020F0502020204030204" pitchFamily="34" charset="0"/>
                <a:cs typeface="Calibri" panose="020F0502020204030204" pitchFamily="34" charset="0"/>
              </a:rPr>
              <a:t>an input what you think is acceptable time frame) of the absence</a:t>
            </a:r>
          </a:p>
          <a:p>
            <a:pPr marL="457200" indent="-457200">
              <a:buFont typeface="+mj-lt"/>
              <a:buAutoNum type="arabicPeriod"/>
            </a:pPr>
            <a:endParaRPr lang="en-GB" sz="2000" dirty="0">
              <a:effectLst/>
              <a:latin typeface="Calibri" panose="020F0502020204030204" pitchFamily="34" charset="0"/>
              <a:ea typeface="Calibri" panose="020F0502020204030204" pitchFamily="34" charset="0"/>
              <a:cs typeface="Calibri" panose="020F0502020204030204" pitchFamily="34" charset="0"/>
            </a:endParaRPr>
          </a:p>
          <a:p>
            <a:r>
              <a:rPr lang="en-GB" sz="2000" dirty="0">
                <a:effectLst/>
                <a:latin typeface="Calibri" panose="020F0502020204030204" pitchFamily="34" charset="0"/>
                <a:ea typeface="Calibri" panose="020F0502020204030204" pitchFamily="34" charset="0"/>
                <a:cs typeface="Calibri" panose="020F0502020204030204" pitchFamily="34" charset="0"/>
              </a:rPr>
              <a:t>Any holidays authorised during term times will not be eligible for EMA payment </a:t>
            </a:r>
          </a:p>
          <a:p>
            <a:pPr marL="457200" indent="-457200">
              <a:buFont typeface="+mj-lt"/>
              <a:buAutoNum type="arabicPeriod"/>
            </a:pPr>
            <a:endParaRPr lang="en-GB" sz="2000" dirty="0">
              <a:effectLst/>
              <a:latin typeface="Calibri" panose="020F0502020204030204" pitchFamily="34" charset="0"/>
              <a:ea typeface="Calibri" panose="020F0502020204030204" pitchFamily="34" charset="0"/>
              <a:cs typeface="Calibri" panose="020F0502020204030204" pitchFamily="34" charset="0"/>
            </a:endParaRPr>
          </a:p>
          <a:p>
            <a:r>
              <a:rPr lang="en-GB" sz="2000" dirty="0">
                <a:effectLst/>
                <a:latin typeface="Calibri" panose="020F0502020204030204" pitchFamily="34" charset="0"/>
                <a:ea typeface="Calibri" panose="020F0502020204030204" pitchFamily="34" charset="0"/>
                <a:cs typeface="Calibri" panose="020F0502020204030204" pitchFamily="34" charset="0"/>
              </a:rPr>
              <a:t>You must be studying a course of a minimum of 12 hours a week to be eligible for EMA. For example, if the student is expected to attend for 20 hours, they must attend for 20 hours </a:t>
            </a:r>
          </a:p>
          <a:p>
            <a:pPr marL="457200" indent="-457200">
              <a:buFont typeface="+mj-lt"/>
              <a:buAutoNum type="arabicPeriod"/>
            </a:pPr>
            <a:endParaRPr lang="en-GB" sz="2000" dirty="0">
              <a:effectLst/>
              <a:latin typeface="Calibri" panose="020F0502020204030204" pitchFamily="34" charset="0"/>
              <a:ea typeface="Calibri" panose="020F0502020204030204" pitchFamily="34" charset="0"/>
              <a:cs typeface="Calibri" panose="020F0502020204030204" pitchFamily="34" charset="0"/>
            </a:endParaRPr>
          </a:p>
          <a:p>
            <a:r>
              <a:rPr lang="en-GB" sz="2000" dirty="0">
                <a:effectLst/>
                <a:latin typeface="Calibri" panose="020F0502020204030204" pitchFamily="34" charset="0"/>
                <a:ea typeface="Calibri" panose="020F0502020204030204" pitchFamily="34" charset="0"/>
                <a:cs typeface="Calibri" panose="020F0502020204030204" pitchFamily="34" charset="0"/>
              </a:rPr>
              <a:t>If you wish to appeal and attendance confirmation decision’s, please ask the learning centre for further guidance </a:t>
            </a:r>
            <a:r>
              <a:rPr lang="en-GB" sz="2000" u="sng" dirty="0">
                <a:solidFill>
                  <a:srgbClr val="467886"/>
                </a:solidFill>
                <a:effectLst/>
                <a:latin typeface="Calibri" panose="020F0502020204030204" pitchFamily="34" charset="0"/>
                <a:ea typeface="Calibri" panose="020F0502020204030204" pitchFamily="34" charset="0"/>
                <a:cs typeface="Calibri" panose="020F0502020204030204" pitchFamily="34" charset="0"/>
                <a:hlinkClick r:id="rId2"/>
              </a:rPr>
              <a:t>https://www.lcservices.slc.co.uk/ema-wales/guidance/guidance-notes-for-ema-learning-centres-in-wales/record-keeping-and-appeals/appeals/</a:t>
            </a:r>
            <a:endParaRPr lang="en-GB" sz="20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F131434E-B854-945F-B5F0-3AFB35A3A066}"/>
              </a:ext>
            </a:extLst>
          </p:cNvPr>
          <p:cNvSpPr txBox="1"/>
          <p:nvPr/>
        </p:nvSpPr>
        <p:spPr>
          <a:xfrm>
            <a:off x="135925" y="148281"/>
            <a:ext cx="8760940" cy="584775"/>
          </a:xfrm>
          <a:prstGeom prst="rect">
            <a:avLst/>
          </a:prstGeom>
          <a:noFill/>
        </p:spPr>
        <p:txBody>
          <a:bodyPr wrap="square" rtlCol="0">
            <a:spAutoFit/>
          </a:bodyPr>
          <a:lstStyle/>
          <a:p>
            <a:r>
              <a:rPr lang="en-GB" sz="3200" b="1" dirty="0"/>
              <a:t>Example of a realistic and fair Learning agreement </a:t>
            </a:r>
          </a:p>
        </p:txBody>
      </p:sp>
    </p:spTree>
    <p:extLst>
      <p:ext uri="{BB962C8B-B14F-4D97-AF65-F5344CB8AC3E}">
        <p14:creationId xmlns:p14="http://schemas.microsoft.com/office/powerpoint/2010/main" val="2145643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 calcmode="lin" valueType="num">
                                      <p:cBhvr additive="base">
                                        <p:cTn id="3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 calcmode="lin" valueType="num">
                                      <p:cBhvr additive="base">
                                        <p:cTn id="3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 calcmode="lin" valueType="num">
                                      <p:cBhvr additive="base">
                                        <p:cTn id="43"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413"/>
          <p:cNvSpPr txBox="1">
            <a:spLocks/>
          </p:cNvSpPr>
          <p:nvPr/>
        </p:nvSpPr>
        <p:spPr>
          <a:xfrm>
            <a:off x="208354" y="2360083"/>
            <a:ext cx="9760661" cy="831900"/>
          </a:xfrm>
          <a:prstGeom prst="rect">
            <a:avLst/>
          </a:prstGeom>
        </p:spPr>
        <p:txBody>
          <a:bodyPr lIns="121900" tIns="121900" rIns="121900" bIns="121900" numCol="1" anchor="b" anchorCtr="0">
            <a:noAutofit/>
          </a:bodyPr>
          <a:lstStyle/>
          <a:p>
            <a:r>
              <a:rPr lang="en-GB" sz="3200">
                <a:latin typeface="Helvetica" panose="020B0604020202020204" pitchFamily="34" charset="0"/>
                <a:cs typeface="Helvetica" panose="020B0604020202020204" pitchFamily="34" charset="0"/>
              </a:rPr>
              <a:t>AY 24/25 Performance </a:t>
            </a:r>
            <a:r>
              <a:rPr lang="en-GB" sz="3200" dirty="0">
                <a:latin typeface="Helvetica" panose="020B0604020202020204" pitchFamily="34" charset="0"/>
                <a:cs typeface="Helvetica" panose="020B0604020202020204" pitchFamily="34" charset="0"/>
              </a:rPr>
              <a:t>against Service Standards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C998AF-587F-FA39-57D8-998284C9D2AA}"/>
              </a:ext>
            </a:extLst>
          </p:cNvPr>
          <p:cNvSpPr txBox="1"/>
          <p:nvPr/>
        </p:nvSpPr>
        <p:spPr>
          <a:xfrm>
            <a:off x="433137" y="111292"/>
            <a:ext cx="3255520" cy="584775"/>
          </a:xfrm>
          <a:prstGeom prst="rect">
            <a:avLst/>
          </a:prstGeom>
          <a:noFill/>
        </p:spPr>
        <p:txBody>
          <a:bodyPr wrap="square" rtlCol="0">
            <a:spAutoFit/>
          </a:bodyPr>
          <a:lstStyle/>
          <a:p>
            <a:r>
              <a:rPr lang="en-GB" sz="3200" b="1" dirty="0">
                <a:cs typeface="Helvetica" panose="020B0604020202020204" pitchFamily="34" charset="0"/>
              </a:rPr>
              <a:t>Service Standards </a:t>
            </a:r>
          </a:p>
        </p:txBody>
      </p:sp>
      <p:graphicFrame>
        <p:nvGraphicFramePr>
          <p:cNvPr id="4" name="Table 3">
            <a:extLst>
              <a:ext uri="{FF2B5EF4-FFF2-40B4-BE49-F238E27FC236}">
                <a16:creationId xmlns:a16="http://schemas.microsoft.com/office/drawing/2014/main" id="{DA01ECCD-0543-3E70-6EAB-8675B86369C2}"/>
              </a:ext>
            </a:extLst>
          </p:cNvPr>
          <p:cNvGraphicFramePr>
            <a:graphicFrameLocks noGrp="1"/>
          </p:cNvGraphicFramePr>
          <p:nvPr>
            <p:extLst>
              <p:ext uri="{D42A27DB-BD31-4B8C-83A1-F6EECF244321}">
                <p14:modId xmlns:p14="http://schemas.microsoft.com/office/powerpoint/2010/main" val="2164813772"/>
              </p:ext>
            </p:extLst>
          </p:nvPr>
        </p:nvGraphicFramePr>
        <p:xfrm>
          <a:off x="519764" y="1145407"/>
          <a:ext cx="11213432" cy="5197641"/>
        </p:xfrm>
        <a:graphic>
          <a:graphicData uri="http://schemas.openxmlformats.org/drawingml/2006/table">
            <a:tbl>
              <a:tblPr bandRow="1">
                <a:tableStyleId>{5C22544A-7EE6-4342-B048-85BDC9FD1C3A}</a:tableStyleId>
              </a:tblPr>
              <a:tblGrid>
                <a:gridCol w="4120120">
                  <a:extLst>
                    <a:ext uri="{9D8B030D-6E8A-4147-A177-3AD203B41FA5}">
                      <a16:colId xmlns:a16="http://schemas.microsoft.com/office/drawing/2014/main" val="2067117600"/>
                    </a:ext>
                  </a:extLst>
                </a:gridCol>
                <a:gridCol w="7093312">
                  <a:extLst>
                    <a:ext uri="{9D8B030D-6E8A-4147-A177-3AD203B41FA5}">
                      <a16:colId xmlns:a16="http://schemas.microsoft.com/office/drawing/2014/main" val="1726100402"/>
                    </a:ext>
                  </a:extLst>
                </a:gridCol>
              </a:tblGrid>
              <a:tr h="469056">
                <a:tc>
                  <a:txBody>
                    <a:bodyPr/>
                    <a:lstStyle/>
                    <a:p>
                      <a:pPr algn="ctr"/>
                      <a:r>
                        <a:rPr lang="en-GB" sz="2400" dirty="0">
                          <a:solidFill>
                            <a:schemeClr val="bg1"/>
                          </a:solidFill>
                        </a:rPr>
                        <a:t>Service Measure</a:t>
                      </a:r>
                    </a:p>
                  </a:txBody>
                  <a:tcPr marL="68580" marR="68580" marT="34290" marB="34290" anchor="ctr">
                    <a:solidFill>
                      <a:srgbClr val="00877C"/>
                    </a:solidFill>
                  </a:tcPr>
                </a:tc>
                <a:tc>
                  <a:txBody>
                    <a:bodyPr/>
                    <a:lstStyle/>
                    <a:p>
                      <a:pPr algn="ctr"/>
                      <a:r>
                        <a:rPr lang="en-GB" sz="2400" dirty="0">
                          <a:solidFill>
                            <a:schemeClr val="bg1"/>
                          </a:solidFill>
                        </a:rPr>
                        <a:t>Standard</a:t>
                      </a:r>
                    </a:p>
                  </a:txBody>
                  <a:tcPr marL="68580" marR="68580" marT="34290" marB="34290" anchor="ctr">
                    <a:solidFill>
                      <a:srgbClr val="00877C"/>
                    </a:solidFill>
                  </a:tcPr>
                </a:tc>
                <a:extLst>
                  <a:ext uri="{0D108BD9-81ED-4DB2-BD59-A6C34878D82A}">
                    <a16:rowId xmlns:a16="http://schemas.microsoft.com/office/drawing/2014/main" val="2913309747"/>
                  </a:ext>
                </a:extLst>
              </a:tr>
              <a:tr h="1390708">
                <a:tc>
                  <a:txBody>
                    <a:bodyPr/>
                    <a:lstStyle/>
                    <a:p>
                      <a:pPr algn="ctr"/>
                      <a:r>
                        <a:rPr lang="en-GB" sz="1600" b="1" dirty="0">
                          <a:latin typeface="+mn-lt"/>
                        </a:rPr>
                        <a:t>Learning Agreement Confirmations</a:t>
                      </a:r>
                    </a:p>
                  </a:txBody>
                  <a:tcPr marL="68580" marR="68580" marT="34290" marB="34290" anchor="ctr"/>
                </a:tc>
                <a:tc>
                  <a:txBody>
                    <a:bodyPr/>
                    <a:lstStyle/>
                    <a:p>
                      <a:pPr algn="ctr"/>
                      <a:r>
                        <a:rPr lang="en-GB" sz="1600" b="1" dirty="0">
                          <a:latin typeface="+mn-lt"/>
                        </a:rPr>
                        <a:t>New Students:</a:t>
                      </a:r>
                      <a:r>
                        <a:rPr lang="en-GB" sz="1600" b="1" baseline="0" dirty="0">
                          <a:latin typeface="+mn-lt"/>
                        </a:rPr>
                        <a:t> 100% </a:t>
                      </a:r>
                      <a:r>
                        <a:rPr lang="en-GB" sz="1600" b="1" dirty="0">
                          <a:latin typeface="+mn-lt"/>
                        </a:rPr>
                        <a:t>Within</a:t>
                      </a:r>
                      <a:r>
                        <a:rPr lang="en-GB" sz="1600" b="1" baseline="0" dirty="0">
                          <a:latin typeface="+mn-lt"/>
                        </a:rPr>
                        <a:t> 10 Working Days of  an Approved Application (SLC provides start date, 2</a:t>
                      </a:r>
                      <a:r>
                        <a:rPr lang="en-GB" sz="1600" b="1" baseline="30000" dirty="0">
                          <a:latin typeface="+mn-lt"/>
                        </a:rPr>
                        <a:t>nd</a:t>
                      </a:r>
                      <a:r>
                        <a:rPr lang="en-GB" sz="1600" b="1" baseline="0" dirty="0">
                          <a:latin typeface="+mn-lt"/>
                        </a:rPr>
                        <a:t> Monday in September)</a:t>
                      </a:r>
                    </a:p>
                    <a:p>
                      <a:pPr algn="ctr"/>
                      <a:endParaRPr lang="en-GB" sz="1600" b="1" baseline="0" dirty="0">
                        <a:latin typeface="+mn-lt"/>
                      </a:endParaRPr>
                    </a:p>
                    <a:p>
                      <a:pPr algn="ctr"/>
                      <a:r>
                        <a:rPr lang="en-GB" sz="1600" b="1" baseline="0" dirty="0">
                          <a:latin typeface="+mn-lt"/>
                        </a:rPr>
                        <a:t>Returning Students: 100% Within 10 Working Days from the first full week of Academic Year – (SLC provides start date, 2</a:t>
                      </a:r>
                      <a:r>
                        <a:rPr lang="en-GB" sz="1600" b="1" baseline="30000" dirty="0">
                          <a:latin typeface="+mn-lt"/>
                        </a:rPr>
                        <a:t>nd</a:t>
                      </a:r>
                      <a:r>
                        <a:rPr lang="en-GB" sz="1600" b="1" baseline="0" dirty="0">
                          <a:latin typeface="+mn-lt"/>
                        </a:rPr>
                        <a:t> Monday is September)</a:t>
                      </a:r>
                      <a:endParaRPr lang="en-GB" sz="1600" b="1" dirty="0">
                        <a:latin typeface="+mn-lt"/>
                      </a:endParaRPr>
                    </a:p>
                  </a:txBody>
                  <a:tcPr marL="68580" marR="68580" marT="34290" marB="34290" anchor="ctr"/>
                </a:tc>
                <a:extLst>
                  <a:ext uri="{0D108BD9-81ED-4DB2-BD59-A6C34878D82A}">
                    <a16:rowId xmlns:a16="http://schemas.microsoft.com/office/drawing/2014/main" val="1378406697"/>
                  </a:ext>
                </a:extLst>
              </a:tr>
              <a:tr h="1390708">
                <a:tc>
                  <a:txBody>
                    <a:bodyPr/>
                    <a:lstStyle/>
                    <a:p>
                      <a:pPr algn="ctr"/>
                      <a:r>
                        <a:rPr lang="en-GB" sz="1600" b="1" dirty="0">
                          <a:latin typeface="+mn-lt"/>
                        </a:rPr>
                        <a:t>Attendance Confirmations</a:t>
                      </a:r>
                    </a:p>
                  </a:txBody>
                  <a:tcPr marL="68580" marR="68580" marT="34290" marB="34290" anchor="ctr"/>
                </a:tc>
                <a:tc>
                  <a:txBody>
                    <a:bodyPr/>
                    <a:lstStyle/>
                    <a:p>
                      <a:pPr algn="ctr"/>
                      <a:r>
                        <a:rPr lang="en-GB" sz="1600" b="1" dirty="0">
                          <a:latin typeface="+mn-lt"/>
                        </a:rPr>
                        <a:t>EMA: 100% Attendance</a:t>
                      </a:r>
                      <a:r>
                        <a:rPr lang="en-GB" sz="1600" b="1" baseline="0" dirty="0">
                          <a:latin typeface="+mn-lt"/>
                        </a:rPr>
                        <a:t> </a:t>
                      </a:r>
                      <a:r>
                        <a:rPr lang="en-GB" sz="1600" b="1" dirty="0">
                          <a:latin typeface="+mn-lt"/>
                        </a:rPr>
                        <a:t>Confirmations Weekly</a:t>
                      </a:r>
                    </a:p>
                    <a:p>
                      <a:pPr algn="ctr"/>
                      <a:endParaRPr lang="en-GB" sz="1600" b="1" dirty="0">
                        <a:latin typeface="+mn-lt"/>
                      </a:endParaRPr>
                    </a:p>
                    <a:p>
                      <a:pPr algn="ctr"/>
                      <a:r>
                        <a:rPr lang="en-GB" sz="1600" b="1" dirty="0">
                          <a:latin typeface="+mn-lt"/>
                        </a:rPr>
                        <a:t>WGLG</a:t>
                      </a:r>
                      <a:r>
                        <a:rPr lang="en-GB" sz="1600" b="1" baseline="0" dirty="0">
                          <a:latin typeface="+mn-lt"/>
                        </a:rPr>
                        <a:t> FE: 50% Oct/Feb/May</a:t>
                      </a:r>
                    </a:p>
                    <a:p>
                      <a:pPr algn="ctr"/>
                      <a:r>
                        <a:rPr lang="en-GB" sz="1600" b="1" baseline="0" dirty="0">
                          <a:latin typeface="+mn-lt"/>
                        </a:rPr>
                        <a:t>                  100% Dec/March/June</a:t>
                      </a:r>
                    </a:p>
                    <a:p>
                      <a:pPr algn="ctr"/>
                      <a:endParaRPr lang="en-GB" sz="1600" b="1" baseline="0" dirty="0">
                        <a:latin typeface="+mn-lt"/>
                      </a:endParaRPr>
                    </a:p>
                  </a:txBody>
                  <a:tcPr marL="68580" marR="68580" marT="34290" marB="34290" anchor="ctr"/>
                </a:tc>
                <a:extLst>
                  <a:ext uri="{0D108BD9-81ED-4DB2-BD59-A6C34878D82A}">
                    <a16:rowId xmlns:a16="http://schemas.microsoft.com/office/drawing/2014/main" val="2599062472"/>
                  </a:ext>
                </a:extLst>
              </a:tr>
              <a:tr h="482400">
                <a:tc>
                  <a:txBody>
                    <a:bodyPr/>
                    <a:lstStyle/>
                    <a:p>
                      <a:pPr algn="ctr"/>
                      <a:r>
                        <a:rPr lang="en-GB" sz="1600" b="1" dirty="0">
                          <a:latin typeface="+mn-lt"/>
                        </a:rPr>
                        <a:t>Notice</a:t>
                      </a:r>
                      <a:r>
                        <a:rPr lang="en-GB" sz="1600" b="1" baseline="0" dirty="0">
                          <a:latin typeface="+mn-lt"/>
                        </a:rPr>
                        <a:t> of Changes (WGLG FE)</a:t>
                      </a:r>
                      <a:endParaRPr lang="en-GB" sz="1600" b="1" dirty="0">
                        <a:latin typeface="+mn-lt"/>
                      </a:endParaRPr>
                    </a:p>
                  </a:txBody>
                  <a:tcPr marL="68580" marR="68580" marT="34290" marB="34290" anchor="ctr"/>
                </a:tc>
                <a:tc>
                  <a:txBody>
                    <a:bodyPr/>
                    <a:lstStyle/>
                    <a:p>
                      <a:pPr algn="ctr"/>
                      <a:r>
                        <a:rPr lang="en-GB" sz="1600" b="1" dirty="0">
                          <a:latin typeface="+mn-lt"/>
                        </a:rPr>
                        <a:t>100% Within 10 Working</a:t>
                      </a:r>
                      <a:r>
                        <a:rPr lang="en-GB" sz="1600" b="1" baseline="0" dirty="0">
                          <a:latin typeface="+mn-lt"/>
                        </a:rPr>
                        <a:t> Days (from when the change occurred)</a:t>
                      </a:r>
                      <a:endParaRPr lang="en-GB" sz="1600" b="1" dirty="0">
                        <a:latin typeface="+mn-lt"/>
                      </a:endParaRPr>
                    </a:p>
                  </a:txBody>
                  <a:tcPr marL="68580" marR="68580" marT="34290" marB="34290" anchor="ctr"/>
                </a:tc>
                <a:extLst>
                  <a:ext uri="{0D108BD9-81ED-4DB2-BD59-A6C34878D82A}">
                    <a16:rowId xmlns:a16="http://schemas.microsoft.com/office/drawing/2014/main" val="1001634654"/>
                  </a:ext>
                </a:extLst>
              </a:tr>
              <a:tr h="864049">
                <a:tc>
                  <a:txBody>
                    <a:bodyPr/>
                    <a:lstStyle/>
                    <a:p>
                      <a:pPr algn="ctr"/>
                      <a:r>
                        <a:rPr lang="en-GB" sz="1600" b="1" dirty="0">
                          <a:latin typeface="+mn-lt"/>
                        </a:rPr>
                        <a:t>Removals</a:t>
                      </a:r>
                    </a:p>
                    <a:p>
                      <a:pPr algn="ctr"/>
                      <a:r>
                        <a:rPr lang="en-GB" sz="1600" b="1" dirty="0">
                          <a:latin typeface="+mn-lt"/>
                        </a:rPr>
                        <a:t>(Outstanding</a:t>
                      </a:r>
                      <a:r>
                        <a:rPr lang="en-GB" sz="1600" b="1" baseline="0" dirty="0">
                          <a:latin typeface="+mn-lt"/>
                        </a:rPr>
                        <a:t> Learning Agreements)</a:t>
                      </a:r>
                      <a:endParaRPr lang="en-GB" sz="1600" b="1" dirty="0">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GB" sz="1600" b="1" dirty="0">
                        <a:latin typeface="+mn-lt"/>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a:latin typeface="+mn-lt"/>
                        </a:rPr>
                        <a:t>100% Within 10 Working</a:t>
                      </a:r>
                      <a:r>
                        <a:rPr lang="en-GB" sz="1600" b="1" baseline="0" dirty="0">
                          <a:latin typeface="+mn-lt"/>
                        </a:rPr>
                        <a:t> Days of Approved Application by first full week of Academic Year</a:t>
                      </a:r>
                      <a:endParaRPr lang="en-GB" sz="1600" b="1" dirty="0">
                        <a:latin typeface="+mn-lt"/>
                      </a:endParaRPr>
                    </a:p>
                    <a:p>
                      <a:pPr algn="ctr"/>
                      <a:endParaRPr lang="en-GB" sz="1600" b="1" dirty="0">
                        <a:latin typeface="+mn-lt"/>
                      </a:endParaRPr>
                    </a:p>
                  </a:txBody>
                  <a:tcPr marL="68580" marR="68580" marT="34290" marB="34290" anchor="ctr"/>
                </a:tc>
                <a:extLst>
                  <a:ext uri="{0D108BD9-81ED-4DB2-BD59-A6C34878D82A}">
                    <a16:rowId xmlns:a16="http://schemas.microsoft.com/office/drawing/2014/main" val="772322286"/>
                  </a:ext>
                </a:extLst>
              </a:tr>
              <a:tr h="6007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a:latin typeface="+mn-lt"/>
                        </a:rPr>
                        <a:t>Withdrawals</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sz="1600" b="1" dirty="0">
                        <a:latin typeface="+mn-lt"/>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a:latin typeface="+mn-lt"/>
                        </a:rPr>
                        <a:t>100% Within 30 Working Days</a:t>
                      </a:r>
                    </a:p>
                    <a:p>
                      <a:pPr algn="ctr"/>
                      <a:endParaRPr lang="en-GB" sz="1600" b="1" dirty="0">
                        <a:latin typeface="+mn-lt"/>
                      </a:endParaRPr>
                    </a:p>
                  </a:txBody>
                  <a:tcPr marL="68580" marR="68580" marT="34290" marB="34290" anchor="ctr"/>
                </a:tc>
                <a:extLst>
                  <a:ext uri="{0D108BD9-81ED-4DB2-BD59-A6C34878D82A}">
                    <a16:rowId xmlns:a16="http://schemas.microsoft.com/office/drawing/2014/main" val="2654821217"/>
                  </a:ext>
                </a:extLst>
              </a:tr>
            </a:tbl>
          </a:graphicData>
        </a:graphic>
      </p:graphicFrame>
    </p:spTree>
    <p:extLst>
      <p:ext uri="{BB962C8B-B14F-4D97-AF65-F5344CB8AC3E}">
        <p14:creationId xmlns:p14="http://schemas.microsoft.com/office/powerpoint/2010/main" val="2774423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917B9-4AE9-D268-635B-9105865EBFFC}"/>
              </a:ext>
            </a:extLst>
          </p:cNvPr>
          <p:cNvSpPr txBox="1">
            <a:spLocks/>
          </p:cNvSpPr>
          <p:nvPr/>
        </p:nvSpPr>
        <p:spPr>
          <a:xfrm>
            <a:off x="-585937" y="105878"/>
            <a:ext cx="11103938" cy="73362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a:latin typeface="+mn-lt"/>
                <a:cs typeface="Helvetica" panose="020B0604020202020204" pitchFamily="34" charset="0"/>
              </a:rPr>
              <a:t>WGLG Learning Agreement &amp; Attendance Confirmations </a:t>
            </a:r>
            <a:br>
              <a:rPr lang="en-GB" sz="3200" dirty="0">
                <a:latin typeface="Helvetica" panose="020B0604020202020204" pitchFamily="34" charset="0"/>
                <a:cs typeface="Helvetica" panose="020B0604020202020204" pitchFamily="34" charset="0"/>
              </a:rPr>
            </a:br>
            <a:endParaRPr lang="en-GB" sz="3200" dirty="0">
              <a:latin typeface="Helvetica" panose="020B0604020202020204" pitchFamily="34" charset="0"/>
              <a:cs typeface="Helvetica" panose="020B0604020202020204" pitchFamily="34" charset="0"/>
            </a:endParaRPr>
          </a:p>
        </p:txBody>
      </p:sp>
      <p:sp>
        <p:nvSpPr>
          <p:cNvPr id="3" name="Content Placeholder 2">
            <a:extLst>
              <a:ext uri="{FF2B5EF4-FFF2-40B4-BE49-F238E27FC236}">
                <a16:creationId xmlns:a16="http://schemas.microsoft.com/office/drawing/2014/main" id="{E6053416-323F-112E-9AD7-76F6A0F99FAC}"/>
              </a:ext>
            </a:extLst>
          </p:cNvPr>
          <p:cNvSpPr txBox="1">
            <a:spLocks/>
          </p:cNvSpPr>
          <p:nvPr/>
        </p:nvSpPr>
        <p:spPr>
          <a:xfrm>
            <a:off x="89313" y="839501"/>
            <a:ext cx="11717079" cy="219953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400" b="1" dirty="0">
                <a:latin typeface="Helvetica" panose="020B0604020202020204" pitchFamily="34" charset="0"/>
                <a:cs typeface="Helvetica" panose="020B0604020202020204" pitchFamily="34" charset="0"/>
              </a:rPr>
              <a:t>New Students: 		</a:t>
            </a:r>
            <a:r>
              <a:rPr lang="en-GB" sz="2400" dirty="0">
                <a:solidFill>
                  <a:schemeClr val="tx2">
                    <a:lumMod val="60000"/>
                    <a:lumOff val="40000"/>
                  </a:schemeClr>
                </a:solidFill>
                <a:latin typeface="Helvetica" panose="020B0604020202020204" pitchFamily="34" charset="0"/>
                <a:cs typeface="Helvetica" panose="020B0604020202020204" pitchFamily="34" charset="0"/>
              </a:rPr>
              <a:t>100% within 10 working days of an approved application </a:t>
            </a:r>
            <a:br>
              <a:rPr lang="en-GB" sz="2400" dirty="0">
                <a:latin typeface="Helvetica" panose="020B0604020202020204" pitchFamily="34" charset="0"/>
                <a:cs typeface="Helvetica" panose="020B0604020202020204" pitchFamily="34" charset="0"/>
              </a:rPr>
            </a:br>
            <a:r>
              <a:rPr lang="en-GB" sz="2400" b="1" dirty="0">
                <a:latin typeface="Helvetica" panose="020B0604020202020204" pitchFamily="34" charset="0"/>
                <a:cs typeface="Helvetica" panose="020B0604020202020204" pitchFamily="34" charset="0"/>
              </a:rPr>
              <a:t>Returning Students: 	</a:t>
            </a:r>
            <a:r>
              <a:rPr lang="en-GB" sz="2400" dirty="0">
                <a:solidFill>
                  <a:schemeClr val="tx2">
                    <a:lumMod val="60000"/>
                    <a:lumOff val="40000"/>
                  </a:schemeClr>
                </a:solidFill>
                <a:latin typeface="Helvetica" panose="020B0604020202020204" pitchFamily="34" charset="0"/>
                <a:cs typeface="Helvetica" panose="020B0604020202020204" pitchFamily="34" charset="0"/>
              </a:rPr>
              <a:t>100% within 10 working days from the first full week of </a:t>
            </a:r>
            <a:r>
              <a:rPr lang="en-GB" sz="2400" dirty="0">
                <a:solidFill>
                  <a:srgbClr val="FF0000"/>
                </a:solidFill>
                <a:latin typeface="Helvetica" panose="020B0604020202020204" pitchFamily="34" charset="0"/>
                <a:cs typeface="Helvetica" panose="020B0604020202020204" pitchFamily="34" charset="0"/>
              </a:rPr>
              <a:t>				</a:t>
            </a:r>
            <a:r>
              <a:rPr lang="en-GB" sz="2400" dirty="0">
                <a:solidFill>
                  <a:schemeClr val="tx2">
                    <a:lumMod val="60000"/>
                    <a:lumOff val="40000"/>
                  </a:schemeClr>
                </a:solidFill>
                <a:latin typeface="Helvetica" panose="020B0604020202020204" pitchFamily="34" charset="0"/>
                <a:cs typeface="Helvetica" panose="020B0604020202020204" pitchFamily="34" charset="0"/>
              </a:rPr>
              <a:t>academic year </a:t>
            </a:r>
          </a:p>
        </p:txBody>
      </p:sp>
      <p:graphicFrame>
        <p:nvGraphicFramePr>
          <p:cNvPr id="7" name="Table 6">
            <a:extLst>
              <a:ext uri="{FF2B5EF4-FFF2-40B4-BE49-F238E27FC236}">
                <a16:creationId xmlns:a16="http://schemas.microsoft.com/office/drawing/2014/main" id="{0DA7A464-BA1C-B479-6C63-2EAB654A7468}"/>
              </a:ext>
            </a:extLst>
          </p:cNvPr>
          <p:cNvGraphicFramePr>
            <a:graphicFrameLocks noGrp="1"/>
          </p:cNvGraphicFramePr>
          <p:nvPr>
            <p:extLst>
              <p:ext uri="{D42A27DB-BD31-4B8C-83A1-F6EECF244321}">
                <p14:modId xmlns:p14="http://schemas.microsoft.com/office/powerpoint/2010/main" val="2847164762"/>
              </p:ext>
            </p:extLst>
          </p:nvPr>
        </p:nvGraphicFramePr>
        <p:xfrm>
          <a:off x="3051811" y="1679715"/>
          <a:ext cx="8889943" cy="1205662"/>
        </p:xfrm>
        <a:graphic>
          <a:graphicData uri="http://schemas.openxmlformats.org/drawingml/2006/table">
            <a:tbl>
              <a:tblPr/>
              <a:tblGrid>
                <a:gridCol w="2937509">
                  <a:extLst>
                    <a:ext uri="{9D8B030D-6E8A-4147-A177-3AD203B41FA5}">
                      <a16:colId xmlns:a16="http://schemas.microsoft.com/office/drawing/2014/main" val="3026105801"/>
                    </a:ext>
                  </a:extLst>
                </a:gridCol>
                <a:gridCol w="2526030">
                  <a:extLst>
                    <a:ext uri="{9D8B030D-6E8A-4147-A177-3AD203B41FA5}">
                      <a16:colId xmlns:a16="http://schemas.microsoft.com/office/drawing/2014/main" val="820442259"/>
                    </a:ext>
                  </a:extLst>
                </a:gridCol>
                <a:gridCol w="1874520">
                  <a:extLst>
                    <a:ext uri="{9D8B030D-6E8A-4147-A177-3AD203B41FA5}">
                      <a16:colId xmlns:a16="http://schemas.microsoft.com/office/drawing/2014/main" val="692104554"/>
                    </a:ext>
                  </a:extLst>
                </a:gridCol>
                <a:gridCol w="1551884">
                  <a:extLst>
                    <a:ext uri="{9D8B030D-6E8A-4147-A177-3AD203B41FA5}">
                      <a16:colId xmlns:a16="http://schemas.microsoft.com/office/drawing/2014/main" val="2396459637"/>
                    </a:ext>
                  </a:extLst>
                </a:gridCol>
              </a:tblGrid>
              <a:tr h="425310">
                <a:tc>
                  <a:txBody>
                    <a:bodyPr/>
                    <a:lstStyle/>
                    <a:p>
                      <a:pPr algn="l" rtl="0" fontAlgn="b"/>
                      <a:r>
                        <a:rPr lang="en-GB" sz="2000" b="0" i="0" u="none" strike="noStrike" dirty="0">
                          <a:solidFill>
                            <a:srgbClr val="000000"/>
                          </a:solidFill>
                          <a:effectLst/>
                          <a:latin typeface="Helvetica"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rtl="0" fontAlgn="b"/>
                      <a:r>
                        <a:rPr lang="en-GB" sz="2000" b="1" i="0" u="none" strike="noStrike" dirty="0">
                          <a:solidFill>
                            <a:srgbClr val="FFFFFF"/>
                          </a:solidFill>
                          <a:effectLst/>
                          <a:latin typeface="Helvetica" panose="020B0604020202020204" pitchFamily="34" charset="0"/>
                        </a:rPr>
                        <a:t>22/23</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b"/>
                      <a:r>
                        <a:rPr lang="en-GB" sz="2000" b="1" i="0" u="none" strike="noStrike" dirty="0">
                          <a:solidFill>
                            <a:srgbClr val="FFFFFF"/>
                          </a:solidFill>
                          <a:effectLst/>
                          <a:latin typeface="Helvetica" panose="020B0604020202020204" pitchFamily="34" charset="0"/>
                        </a:rPr>
                        <a:t>23/24</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b"/>
                      <a:r>
                        <a:rPr lang="en-GB" sz="2000" b="1" i="0" u="none" strike="noStrike" dirty="0">
                          <a:solidFill>
                            <a:srgbClr val="FFFFFF"/>
                          </a:solidFill>
                          <a:effectLst/>
                          <a:latin typeface="Helvetica" panose="020B0604020202020204" pitchFamily="34" charset="0"/>
                        </a:rPr>
                        <a:t>24/25</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775365099"/>
                  </a:ext>
                </a:extLst>
              </a:tr>
              <a:tr h="780352">
                <a:tc>
                  <a:txBody>
                    <a:bodyPr/>
                    <a:lstStyle/>
                    <a:p>
                      <a:pPr algn="ctr" rtl="0" fontAlgn="b"/>
                      <a:r>
                        <a:rPr lang="en-GB" sz="2000" b="1" i="0" u="none" strike="noStrike" dirty="0">
                          <a:solidFill>
                            <a:srgbClr val="FFFFFF"/>
                          </a:solidFill>
                          <a:effectLst/>
                          <a:latin typeface="Helvetica" panose="020B0604020202020204" pitchFamily="34" charset="0"/>
                        </a:rPr>
                        <a:t>Learning Agreement Average Days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b"/>
                      <a:r>
                        <a:rPr lang="en-GB" sz="2000" b="1" i="0" u="none" strike="noStrike" dirty="0">
                          <a:solidFill>
                            <a:srgbClr val="000000"/>
                          </a:solidFill>
                          <a:effectLst/>
                          <a:latin typeface="Helvetica" panose="020B0604020202020204" pitchFamily="34" charset="0"/>
                        </a:rPr>
                        <a:t>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GB" sz="2000" b="1" i="0" u="none" strike="noStrike" dirty="0">
                          <a:solidFill>
                            <a:srgbClr val="000000"/>
                          </a:solidFill>
                          <a:effectLst/>
                          <a:latin typeface="Helvetica" panose="020B060402020202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GB" sz="2000" b="1" i="0" u="none" strike="noStrike" dirty="0">
                          <a:solidFill>
                            <a:srgbClr val="000000"/>
                          </a:solidFill>
                          <a:effectLst/>
                          <a:latin typeface="Helvetica" panose="020B0604020202020204" pitchFamily="34" charset="0"/>
                        </a:rPr>
                        <a:t>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1357335"/>
                  </a:ext>
                </a:extLst>
              </a:tr>
            </a:tbl>
          </a:graphicData>
        </a:graphic>
      </p:graphicFrame>
      <p:sp>
        <p:nvSpPr>
          <p:cNvPr id="5" name="TextBox 4">
            <a:extLst>
              <a:ext uri="{FF2B5EF4-FFF2-40B4-BE49-F238E27FC236}">
                <a16:creationId xmlns:a16="http://schemas.microsoft.com/office/drawing/2014/main" id="{A6F50FC5-063F-2837-D018-9D69D9294066}"/>
              </a:ext>
            </a:extLst>
          </p:cNvPr>
          <p:cNvSpPr txBox="1"/>
          <p:nvPr/>
        </p:nvSpPr>
        <p:spPr>
          <a:xfrm>
            <a:off x="89313" y="3725591"/>
            <a:ext cx="9275446" cy="830997"/>
          </a:xfrm>
          <a:prstGeom prst="rect">
            <a:avLst/>
          </a:prstGeom>
          <a:noFill/>
        </p:spPr>
        <p:txBody>
          <a:bodyPr wrap="square">
            <a:spAutoFit/>
          </a:bodyPr>
          <a:lstStyle/>
          <a:p>
            <a:pPr marL="0" indent="0" algn="l">
              <a:buNone/>
            </a:pPr>
            <a:r>
              <a:rPr lang="en-GB" sz="2400" b="1" dirty="0">
                <a:latin typeface="Helvetica" panose="020B0604020202020204" pitchFamily="34" charset="0"/>
                <a:cs typeface="Helvetica" panose="020B0604020202020204" pitchFamily="34" charset="0"/>
              </a:rPr>
              <a:t>WGLG FE Attendances: </a:t>
            </a:r>
            <a:r>
              <a:rPr lang="en-GB" sz="1800" dirty="0">
                <a:latin typeface="Helvetica" panose="020B0604020202020204" pitchFamily="34" charset="0"/>
                <a:cs typeface="Helvetica" panose="020B0604020202020204" pitchFamily="34" charset="0"/>
              </a:rPr>
              <a:t>	</a:t>
            </a:r>
            <a:r>
              <a:rPr lang="en-GB" sz="2400" dirty="0">
                <a:solidFill>
                  <a:schemeClr val="tx2">
                    <a:lumMod val="60000"/>
                    <a:lumOff val="40000"/>
                  </a:schemeClr>
                </a:solidFill>
                <a:latin typeface="Helvetica" panose="020B0604020202020204" pitchFamily="34" charset="0"/>
                <a:cs typeface="Helvetica" panose="020B0604020202020204" pitchFamily="34" charset="0"/>
              </a:rPr>
              <a:t>50% Oct/Feb/May (mid term)</a:t>
            </a:r>
          </a:p>
          <a:p>
            <a:pPr marL="0" indent="0" algn="l">
              <a:buNone/>
            </a:pPr>
            <a:r>
              <a:rPr lang="en-GB" sz="1800" dirty="0">
                <a:latin typeface="Helvetica" panose="020B0604020202020204" pitchFamily="34" charset="0"/>
                <a:cs typeface="Helvetica" panose="020B0604020202020204" pitchFamily="34" charset="0"/>
              </a:rPr>
              <a:t>                  			</a:t>
            </a:r>
            <a:r>
              <a:rPr lang="en-GB" sz="2400" dirty="0">
                <a:solidFill>
                  <a:schemeClr val="tx2">
                    <a:lumMod val="60000"/>
                    <a:lumOff val="40000"/>
                  </a:schemeClr>
                </a:solidFill>
                <a:latin typeface="Helvetica" panose="020B0604020202020204" pitchFamily="34" charset="0"/>
                <a:cs typeface="Helvetica" panose="020B0604020202020204" pitchFamily="34" charset="0"/>
              </a:rPr>
              <a:t>100% Dec/March/June (end of term)</a:t>
            </a:r>
            <a:endParaRPr lang="en-GB" sz="2400" dirty="0">
              <a:solidFill>
                <a:schemeClr val="tx2">
                  <a:lumMod val="60000"/>
                  <a:lumOff val="40000"/>
                </a:schemeClr>
              </a:solidFill>
            </a:endParaRPr>
          </a:p>
        </p:txBody>
      </p:sp>
      <p:graphicFrame>
        <p:nvGraphicFramePr>
          <p:cNvPr id="6" name="Table 5">
            <a:extLst>
              <a:ext uri="{FF2B5EF4-FFF2-40B4-BE49-F238E27FC236}">
                <a16:creationId xmlns:a16="http://schemas.microsoft.com/office/drawing/2014/main" id="{B669DA8B-5033-FB91-03B6-D88160ED029F}"/>
              </a:ext>
            </a:extLst>
          </p:cNvPr>
          <p:cNvGraphicFramePr>
            <a:graphicFrameLocks noGrp="1"/>
          </p:cNvGraphicFramePr>
          <p:nvPr>
            <p:extLst>
              <p:ext uri="{D42A27DB-BD31-4B8C-83A1-F6EECF244321}">
                <p14:modId xmlns:p14="http://schemas.microsoft.com/office/powerpoint/2010/main" val="465827773"/>
              </p:ext>
            </p:extLst>
          </p:nvPr>
        </p:nvGraphicFramePr>
        <p:xfrm>
          <a:off x="801314" y="4725476"/>
          <a:ext cx="11140440" cy="1774298"/>
        </p:xfrm>
        <a:graphic>
          <a:graphicData uri="http://schemas.openxmlformats.org/drawingml/2006/table">
            <a:tbl>
              <a:tblPr/>
              <a:tblGrid>
                <a:gridCol w="3048590">
                  <a:extLst>
                    <a:ext uri="{9D8B030D-6E8A-4147-A177-3AD203B41FA5}">
                      <a16:colId xmlns:a16="http://schemas.microsoft.com/office/drawing/2014/main" val="1524905779"/>
                    </a:ext>
                  </a:extLst>
                </a:gridCol>
                <a:gridCol w="2668279">
                  <a:extLst>
                    <a:ext uri="{9D8B030D-6E8A-4147-A177-3AD203B41FA5}">
                      <a16:colId xmlns:a16="http://schemas.microsoft.com/office/drawing/2014/main" val="3441915781"/>
                    </a:ext>
                  </a:extLst>
                </a:gridCol>
                <a:gridCol w="1827089">
                  <a:extLst>
                    <a:ext uri="{9D8B030D-6E8A-4147-A177-3AD203B41FA5}">
                      <a16:colId xmlns:a16="http://schemas.microsoft.com/office/drawing/2014/main" val="1993171948"/>
                    </a:ext>
                  </a:extLst>
                </a:gridCol>
                <a:gridCol w="3596482">
                  <a:extLst>
                    <a:ext uri="{9D8B030D-6E8A-4147-A177-3AD203B41FA5}">
                      <a16:colId xmlns:a16="http://schemas.microsoft.com/office/drawing/2014/main" val="2921004621"/>
                    </a:ext>
                  </a:extLst>
                </a:gridCol>
              </a:tblGrid>
              <a:tr h="449822">
                <a:tc>
                  <a:txBody>
                    <a:bodyPr/>
                    <a:lstStyle/>
                    <a:p>
                      <a:pPr algn="ctr" rtl="0" fontAlgn="ctr"/>
                      <a:r>
                        <a:rPr lang="en-GB" sz="2000" b="1" i="0" u="none" strike="noStrike" dirty="0">
                          <a:solidFill>
                            <a:schemeClr val="bg1"/>
                          </a:solidFill>
                          <a:effectLst/>
                          <a:latin typeface="Helvetica" panose="020B0604020202020204" pitchFamily="34" charset="0"/>
                        </a:rPr>
                        <a:t>Date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ctr"/>
                      <a:r>
                        <a:rPr lang="en-GB" sz="2000" b="1" i="0" u="none" strike="noStrike" dirty="0">
                          <a:solidFill>
                            <a:srgbClr val="FFFFFF"/>
                          </a:solidFill>
                          <a:effectLst/>
                          <a:latin typeface="Helvetica" panose="020B0604020202020204" pitchFamily="34" charset="0"/>
                        </a:rPr>
                        <a:t>23/24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ctr"/>
                      <a:r>
                        <a:rPr lang="en-GB" sz="2000" b="1" i="0" u="none" strike="noStrike" dirty="0">
                          <a:solidFill>
                            <a:srgbClr val="FFFFFF"/>
                          </a:solidFill>
                          <a:effectLst/>
                          <a:latin typeface="Helvetica" panose="020B0604020202020204" pitchFamily="34" charset="0"/>
                        </a:rPr>
                        <a:t>24/25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ctr"/>
                      <a:r>
                        <a:rPr lang="en-GB" sz="2000" b="1" i="0" u="none" strike="noStrike" dirty="0">
                          <a:solidFill>
                            <a:srgbClr val="FFFFFF"/>
                          </a:solidFill>
                          <a:effectLst/>
                          <a:latin typeface="Helvetica" panose="020B0604020202020204" pitchFamily="34" charset="0"/>
                        </a:rPr>
                        <a:t>Notes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082130337"/>
                  </a:ext>
                </a:extLst>
              </a:tr>
              <a:tr h="437327">
                <a:tc>
                  <a:txBody>
                    <a:bodyPr/>
                    <a:lstStyle/>
                    <a:p>
                      <a:pPr algn="ctr" rtl="0" fontAlgn="ctr"/>
                      <a:r>
                        <a:rPr lang="en-GB" sz="2000" b="1" i="0" u="none" strike="noStrike" dirty="0">
                          <a:solidFill>
                            <a:schemeClr val="bg1"/>
                          </a:solidFill>
                          <a:effectLst/>
                          <a:latin typeface="Helvetica" panose="020B0604020202020204" pitchFamily="34" charset="0"/>
                        </a:rPr>
                        <a:t>Oct (mid term)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b"/>
                      <a:r>
                        <a:rPr lang="en-GB" sz="2000" b="0" i="0" u="none" strike="noStrike" dirty="0">
                          <a:solidFill>
                            <a:schemeClr val="tx1"/>
                          </a:solidFill>
                          <a:effectLst/>
                          <a:latin typeface="Helvetica" panose="020B0604020202020204" pitchFamily="34" charset="0"/>
                        </a:rPr>
                        <a:t>86.5%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GB" sz="2000" b="0" i="0" u="none" strike="noStrike" dirty="0">
                          <a:solidFill>
                            <a:schemeClr val="tx1"/>
                          </a:solidFill>
                          <a:effectLst/>
                          <a:latin typeface="Helvetica" panose="020B0604020202020204" pitchFamily="34" charset="0"/>
                        </a:rPr>
                        <a:t>95.1%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GB" sz="2000" b="0" i="0" u="none" strike="noStrike" dirty="0">
                          <a:solidFill>
                            <a:srgbClr val="000000"/>
                          </a:solidFill>
                          <a:effectLst/>
                          <a:latin typeface="Helvetica" panose="020B0604020202020204" pitchFamily="34" charset="0"/>
                        </a:rPr>
                        <a:t>50% Requirement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07948077"/>
                  </a:ext>
                </a:extLst>
              </a:tr>
              <a:tr h="437327">
                <a:tc>
                  <a:txBody>
                    <a:bodyPr/>
                    <a:lstStyle/>
                    <a:p>
                      <a:pPr algn="ctr" rtl="0" fontAlgn="ctr"/>
                      <a:r>
                        <a:rPr lang="en-GB" sz="2000" b="1" i="0" u="none" strike="noStrike" dirty="0">
                          <a:solidFill>
                            <a:schemeClr val="bg1"/>
                          </a:solidFill>
                          <a:effectLst/>
                          <a:latin typeface="Helvetica" panose="020B0604020202020204" pitchFamily="34" charset="0"/>
                        </a:rPr>
                        <a:t>Dec (end term)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b"/>
                      <a:r>
                        <a:rPr lang="en-GB" sz="2000" b="0" i="0" u="none" strike="noStrike" dirty="0">
                          <a:solidFill>
                            <a:schemeClr val="tx1"/>
                          </a:solidFill>
                          <a:effectLst/>
                          <a:latin typeface="Helvetica" panose="020B0604020202020204" pitchFamily="34" charset="0"/>
                        </a:rPr>
                        <a:t>95.6%</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GB" sz="2000" b="0" i="0" u="none" strike="noStrike" dirty="0">
                          <a:solidFill>
                            <a:schemeClr val="tx1"/>
                          </a:solidFill>
                          <a:effectLst/>
                          <a:latin typeface="Helvetica" panose="020B0604020202020204" pitchFamily="34" charset="0"/>
                        </a:rPr>
                        <a:t>97.3%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2000" b="0" i="0" u="none" strike="noStrike" dirty="0">
                          <a:solidFill>
                            <a:schemeClr val="tx1"/>
                          </a:solidFill>
                          <a:effectLst/>
                          <a:latin typeface="Helvetica" panose="020B0604020202020204" pitchFamily="34" charset="0"/>
                        </a:rPr>
                        <a:t>100% Requirement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45517466"/>
                  </a:ext>
                </a:extLst>
              </a:tr>
              <a:tr h="449822">
                <a:tc>
                  <a:txBody>
                    <a:bodyPr/>
                    <a:lstStyle/>
                    <a:p>
                      <a:pPr algn="ctr" rtl="0" fontAlgn="ctr"/>
                      <a:r>
                        <a:rPr lang="en-GB" sz="2000" b="1" i="0" u="none" strike="noStrike" dirty="0">
                          <a:solidFill>
                            <a:schemeClr val="bg1"/>
                          </a:solidFill>
                          <a:effectLst/>
                          <a:latin typeface="Helvetica" panose="020B0604020202020204" pitchFamily="34" charset="0"/>
                        </a:rPr>
                        <a:t>Feb (mid term)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b"/>
                      <a:r>
                        <a:rPr lang="en-GB" sz="2000" b="0" i="0" u="none" strike="noStrike" dirty="0">
                          <a:solidFill>
                            <a:schemeClr val="tx1"/>
                          </a:solidFill>
                          <a:effectLst/>
                          <a:latin typeface="Helvetica" panose="020B0604020202020204" pitchFamily="34" charset="0"/>
                        </a:rPr>
                        <a:t>95.7%</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GB" sz="2000" b="0" i="0" u="none" strike="noStrike" dirty="0">
                          <a:solidFill>
                            <a:schemeClr val="tx1"/>
                          </a:solidFill>
                          <a:effectLst/>
                          <a:latin typeface="Helvetica" panose="020B0604020202020204" pitchFamily="34" charset="0"/>
                        </a:rPr>
                        <a:t>86.8%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2000" b="0" i="0" u="none" strike="noStrike" dirty="0">
                          <a:solidFill>
                            <a:srgbClr val="000000"/>
                          </a:solidFill>
                          <a:effectLst/>
                          <a:latin typeface="Helvetica" panose="020B0604020202020204" pitchFamily="34" charset="0"/>
                        </a:rPr>
                        <a:t>50% Requirement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99629554"/>
                  </a:ext>
                </a:extLst>
              </a:tr>
            </a:tbl>
          </a:graphicData>
        </a:graphic>
      </p:graphicFrame>
    </p:spTree>
    <p:extLst>
      <p:ext uri="{BB962C8B-B14F-4D97-AF65-F5344CB8AC3E}">
        <p14:creationId xmlns:p14="http://schemas.microsoft.com/office/powerpoint/2010/main" val="816446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917B9-4AE9-D268-635B-9105865EBFFC}"/>
              </a:ext>
            </a:extLst>
          </p:cNvPr>
          <p:cNvSpPr txBox="1">
            <a:spLocks/>
          </p:cNvSpPr>
          <p:nvPr/>
        </p:nvSpPr>
        <p:spPr>
          <a:xfrm>
            <a:off x="-480059" y="136505"/>
            <a:ext cx="10696610" cy="81179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a:latin typeface="+mn-lt"/>
                <a:cs typeface="Helvetica" panose="020B0604020202020204" pitchFamily="34" charset="0"/>
              </a:rPr>
              <a:t>EMA Learning Agreement &amp; Attendance Confirmations </a:t>
            </a:r>
            <a:br>
              <a:rPr lang="en-GB" sz="3200" b="1" dirty="0">
                <a:latin typeface="Helvetica" panose="020B0604020202020204" pitchFamily="34" charset="0"/>
                <a:cs typeface="Helvetica" panose="020B0604020202020204" pitchFamily="34" charset="0"/>
              </a:rPr>
            </a:br>
            <a:endParaRPr lang="en-GB" sz="3200" b="1" dirty="0">
              <a:latin typeface="Helvetica" panose="020B0604020202020204" pitchFamily="34" charset="0"/>
              <a:cs typeface="Helvetica" panose="020B0604020202020204" pitchFamily="34" charset="0"/>
            </a:endParaRPr>
          </a:p>
        </p:txBody>
      </p:sp>
      <p:sp>
        <p:nvSpPr>
          <p:cNvPr id="3" name="Content Placeholder 2">
            <a:extLst>
              <a:ext uri="{FF2B5EF4-FFF2-40B4-BE49-F238E27FC236}">
                <a16:creationId xmlns:a16="http://schemas.microsoft.com/office/drawing/2014/main" id="{E6053416-323F-112E-9AD7-76F6A0F99FAC}"/>
              </a:ext>
            </a:extLst>
          </p:cNvPr>
          <p:cNvSpPr txBox="1">
            <a:spLocks/>
          </p:cNvSpPr>
          <p:nvPr/>
        </p:nvSpPr>
        <p:spPr>
          <a:xfrm>
            <a:off x="135033" y="1012295"/>
            <a:ext cx="11717079" cy="219953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400" b="1" dirty="0">
                <a:latin typeface="Helvetica" panose="020B0604020202020204" pitchFamily="34" charset="0"/>
                <a:cs typeface="Helvetica" panose="020B0604020202020204" pitchFamily="34" charset="0"/>
              </a:rPr>
              <a:t>New Students: 		</a:t>
            </a:r>
            <a:r>
              <a:rPr lang="en-GB" sz="2400" dirty="0">
                <a:solidFill>
                  <a:schemeClr val="tx2">
                    <a:lumMod val="60000"/>
                    <a:lumOff val="40000"/>
                  </a:schemeClr>
                </a:solidFill>
                <a:latin typeface="Helvetica" panose="020B0604020202020204" pitchFamily="34" charset="0"/>
                <a:cs typeface="Helvetica" panose="020B0604020202020204" pitchFamily="34" charset="0"/>
              </a:rPr>
              <a:t>100% Within 10 Working Days of an Approved Application </a:t>
            </a:r>
            <a:br>
              <a:rPr lang="en-GB" sz="2400" dirty="0">
                <a:latin typeface="Helvetica" panose="020B0604020202020204" pitchFamily="34" charset="0"/>
                <a:cs typeface="Helvetica" panose="020B0604020202020204" pitchFamily="34" charset="0"/>
              </a:rPr>
            </a:br>
            <a:r>
              <a:rPr lang="en-GB" sz="2400" b="1" dirty="0">
                <a:latin typeface="Helvetica" panose="020B0604020202020204" pitchFamily="34" charset="0"/>
                <a:cs typeface="Helvetica" panose="020B0604020202020204" pitchFamily="34" charset="0"/>
              </a:rPr>
              <a:t>Returning Students: 	</a:t>
            </a:r>
            <a:r>
              <a:rPr lang="en-GB" sz="2400" dirty="0">
                <a:solidFill>
                  <a:schemeClr val="tx2">
                    <a:lumMod val="60000"/>
                    <a:lumOff val="40000"/>
                  </a:schemeClr>
                </a:solidFill>
                <a:latin typeface="Helvetica" panose="020B0604020202020204" pitchFamily="34" charset="0"/>
                <a:cs typeface="Helvetica" panose="020B0604020202020204" pitchFamily="34" charset="0"/>
              </a:rPr>
              <a:t>100% Within 10 Working Days from the first full week of 				Academic Year </a:t>
            </a:r>
          </a:p>
        </p:txBody>
      </p:sp>
      <p:graphicFrame>
        <p:nvGraphicFramePr>
          <p:cNvPr id="7" name="Table 6">
            <a:extLst>
              <a:ext uri="{FF2B5EF4-FFF2-40B4-BE49-F238E27FC236}">
                <a16:creationId xmlns:a16="http://schemas.microsoft.com/office/drawing/2014/main" id="{0DA7A464-BA1C-B479-6C63-2EAB654A7468}"/>
              </a:ext>
            </a:extLst>
          </p:cNvPr>
          <p:cNvGraphicFramePr>
            <a:graphicFrameLocks noGrp="1"/>
          </p:cNvGraphicFramePr>
          <p:nvPr>
            <p:extLst>
              <p:ext uri="{D42A27DB-BD31-4B8C-83A1-F6EECF244321}">
                <p14:modId xmlns:p14="http://schemas.microsoft.com/office/powerpoint/2010/main" val="2788134535"/>
              </p:ext>
            </p:extLst>
          </p:nvPr>
        </p:nvGraphicFramePr>
        <p:xfrm>
          <a:off x="4477902" y="1952083"/>
          <a:ext cx="7134643" cy="1095154"/>
        </p:xfrm>
        <a:graphic>
          <a:graphicData uri="http://schemas.openxmlformats.org/drawingml/2006/table">
            <a:tbl>
              <a:tblPr/>
              <a:tblGrid>
                <a:gridCol w="1660426">
                  <a:extLst>
                    <a:ext uri="{9D8B030D-6E8A-4147-A177-3AD203B41FA5}">
                      <a16:colId xmlns:a16="http://schemas.microsoft.com/office/drawing/2014/main" val="3026105801"/>
                    </a:ext>
                  </a:extLst>
                </a:gridCol>
                <a:gridCol w="2153365">
                  <a:extLst>
                    <a:ext uri="{9D8B030D-6E8A-4147-A177-3AD203B41FA5}">
                      <a16:colId xmlns:a16="http://schemas.microsoft.com/office/drawing/2014/main" val="820442259"/>
                    </a:ext>
                  </a:extLst>
                </a:gridCol>
                <a:gridCol w="1660426">
                  <a:extLst>
                    <a:ext uri="{9D8B030D-6E8A-4147-A177-3AD203B41FA5}">
                      <a16:colId xmlns:a16="http://schemas.microsoft.com/office/drawing/2014/main" val="692104554"/>
                    </a:ext>
                  </a:extLst>
                </a:gridCol>
                <a:gridCol w="1660426">
                  <a:extLst>
                    <a:ext uri="{9D8B030D-6E8A-4147-A177-3AD203B41FA5}">
                      <a16:colId xmlns:a16="http://schemas.microsoft.com/office/drawing/2014/main" val="2396459637"/>
                    </a:ext>
                  </a:extLst>
                </a:gridCol>
              </a:tblGrid>
              <a:tr h="314802">
                <a:tc>
                  <a:txBody>
                    <a:bodyPr/>
                    <a:lstStyle/>
                    <a:p>
                      <a:pPr algn="l" rtl="0" fontAlgn="b"/>
                      <a:r>
                        <a:rPr lang="en-GB" sz="2000" b="0" i="0" u="none" strike="noStrike" dirty="0">
                          <a:solidFill>
                            <a:srgbClr val="000000"/>
                          </a:solidFill>
                          <a:effectLst/>
                          <a:latin typeface="Helvetica"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rtl="0" fontAlgn="b"/>
                      <a:r>
                        <a:rPr lang="en-GB" sz="2000" b="1" i="0" u="none" strike="noStrike" dirty="0">
                          <a:solidFill>
                            <a:srgbClr val="FFFFFF"/>
                          </a:solidFill>
                          <a:effectLst/>
                          <a:latin typeface="Helvetica" panose="020B0604020202020204" pitchFamily="34" charset="0"/>
                        </a:rPr>
                        <a:t>22/23</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b"/>
                      <a:r>
                        <a:rPr lang="en-GB" sz="2000" b="1" i="0" u="none" strike="noStrike" dirty="0">
                          <a:solidFill>
                            <a:srgbClr val="FFFFFF"/>
                          </a:solidFill>
                          <a:effectLst/>
                          <a:latin typeface="Helvetica" panose="020B0604020202020204" pitchFamily="34" charset="0"/>
                        </a:rPr>
                        <a:t>23/24</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b"/>
                      <a:r>
                        <a:rPr lang="en-GB" sz="2000" b="1" i="0" u="none" strike="noStrike" dirty="0">
                          <a:solidFill>
                            <a:srgbClr val="FFFFFF"/>
                          </a:solidFill>
                          <a:effectLst/>
                          <a:latin typeface="Helvetica" panose="020B0604020202020204" pitchFamily="34" charset="0"/>
                        </a:rPr>
                        <a:t>24/25</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775365099"/>
                  </a:ext>
                </a:extLst>
              </a:tr>
              <a:tr h="780352">
                <a:tc>
                  <a:txBody>
                    <a:bodyPr/>
                    <a:lstStyle/>
                    <a:p>
                      <a:pPr algn="ctr" rtl="0" fontAlgn="b"/>
                      <a:r>
                        <a:rPr lang="en-GB" sz="2000" b="1" i="0" u="none" strike="noStrike" dirty="0">
                          <a:solidFill>
                            <a:srgbClr val="FFFFFF"/>
                          </a:solidFill>
                          <a:effectLst/>
                          <a:latin typeface="Helvetica" panose="020B0604020202020204" pitchFamily="34" charset="0"/>
                        </a:rPr>
                        <a:t>Average Days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b"/>
                      <a:r>
                        <a:rPr lang="en-GB" sz="2000" b="1" i="0" u="none" strike="noStrike" dirty="0">
                          <a:solidFill>
                            <a:srgbClr val="000000"/>
                          </a:solidFill>
                          <a:effectLst/>
                          <a:latin typeface="Helvetica" panose="020B0604020202020204" pitchFamily="34" charset="0"/>
                        </a:rPr>
                        <a:t>8</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GB" sz="2000" b="1" i="0" u="none" strike="noStrike" dirty="0">
                          <a:solidFill>
                            <a:srgbClr val="000000"/>
                          </a:solidFill>
                          <a:effectLst/>
                          <a:latin typeface="Helvetica" panose="020B060402020202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GB" sz="2000" b="1" i="0" u="none" strike="noStrike" dirty="0">
                          <a:solidFill>
                            <a:srgbClr val="000000"/>
                          </a:solidFill>
                          <a:effectLst/>
                          <a:latin typeface="Helvetica" panose="020B0604020202020204" pitchFamily="34" charset="0"/>
                        </a:rPr>
                        <a:t>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1357335"/>
                  </a:ext>
                </a:extLst>
              </a:tr>
            </a:tbl>
          </a:graphicData>
        </a:graphic>
      </p:graphicFrame>
      <p:sp>
        <p:nvSpPr>
          <p:cNvPr id="5" name="TextBox 4">
            <a:extLst>
              <a:ext uri="{FF2B5EF4-FFF2-40B4-BE49-F238E27FC236}">
                <a16:creationId xmlns:a16="http://schemas.microsoft.com/office/drawing/2014/main" id="{5AC5AB21-22A2-39D6-33B8-BCB95B4035DC}"/>
              </a:ext>
            </a:extLst>
          </p:cNvPr>
          <p:cNvSpPr txBox="1"/>
          <p:nvPr/>
        </p:nvSpPr>
        <p:spPr>
          <a:xfrm>
            <a:off x="135033" y="3224329"/>
            <a:ext cx="9157558" cy="461665"/>
          </a:xfrm>
          <a:prstGeom prst="rect">
            <a:avLst/>
          </a:prstGeom>
          <a:noFill/>
        </p:spPr>
        <p:txBody>
          <a:bodyPr wrap="square">
            <a:spAutoFit/>
          </a:bodyPr>
          <a:lstStyle/>
          <a:p>
            <a:pPr marL="0" indent="0">
              <a:buFont typeface="Arial" pitchFamily="34" charset="0"/>
              <a:buNone/>
            </a:pPr>
            <a:r>
              <a:rPr lang="en-GB" sz="2400" b="1" dirty="0">
                <a:latin typeface="Helvetica" panose="020B0604020202020204" pitchFamily="34" charset="0"/>
                <a:cs typeface="Helvetica" panose="020B0604020202020204" pitchFamily="34" charset="0"/>
              </a:rPr>
              <a:t>EMA</a:t>
            </a:r>
            <a:r>
              <a:rPr lang="en-GB" sz="2400" dirty="0">
                <a:latin typeface="Helvetica" panose="020B0604020202020204" pitchFamily="34" charset="0"/>
                <a:cs typeface="Helvetica" panose="020B0604020202020204" pitchFamily="34" charset="0"/>
              </a:rPr>
              <a:t>:	</a:t>
            </a:r>
            <a:r>
              <a:rPr lang="en-GB" sz="2400" dirty="0">
                <a:solidFill>
                  <a:schemeClr val="tx2">
                    <a:lumMod val="60000"/>
                    <a:lumOff val="40000"/>
                  </a:schemeClr>
                </a:solidFill>
                <a:latin typeface="Helvetica" panose="020B0604020202020204" pitchFamily="34" charset="0"/>
                <a:cs typeface="Helvetica" panose="020B0604020202020204" pitchFamily="34" charset="0"/>
              </a:rPr>
              <a:t>100% of attendance confirmations required each week</a:t>
            </a:r>
          </a:p>
        </p:txBody>
      </p:sp>
      <p:graphicFrame>
        <p:nvGraphicFramePr>
          <p:cNvPr id="8" name="Table 7">
            <a:extLst>
              <a:ext uri="{FF2B5EF4-FFF2-40B4-BE49-F238E27FC236}">
                <a16:creationId xmlns:a16="http://schemas.microsoft.com/office/drawing/2014/main" id="{5E7ACD10-8374-C2B3-5C0F-0E47E4D38136}"/>
              </a:ext>
            </a:extLst>
          </p:cNvPr>
          <p:cNvGraphicFramePr>
            <a:graphicFrameLocks noGrp="1"/>
          </p:cNvGraphicFramePr>
          <p:nvPr>
            <p:extLst>
              <p:ext uri="{D42A27DB-BD31-4B8C-83A1-F6EECF244321}">
                <p14:modId xmlns:p14="http://schemas.microsoft.com/office/powerpoint/2010/main" val="3676996359"/>
              </p:ext>
            </p:extLst>
          </p:nvPr>
        </p:nvGraphicFramePr>
        <p:xfrm>
          <a:off x="319330" y="3738502"/>
          <a:ext cx="5674242" cy="1334791"/>
        </p:xfrm>
        <a:graphic>
          <a:graphicData uri="http://schemas.openxmlformats.org/drawingml/2006/table">
            <a:tbl>
              <a:tblPr/>
              <a:tblGrid>
                <a:gridCol w="1891414">
                  <a:extLst>
                    <a:ext uri="{9D8B030D-6E8A-4147-A177-3AD203B41FA5}">
                      <a16:colId xmlns:a16="http://schemas.microsoft.com/office/drawing/2014/main" val="584622221"/>
                    </a:ext>
                  </a:extLst>
                </a:gridCol>
                <a:gridCol w="1891414">
                  <a:extLst>
                    <a:ext uri="{9D8B030D-6E8A-4147-A177-3AD203B41FA5}">
                      <a16:colId xmlns:a16="http://schemas.microsoft.com/office/drawing/2014/main" val="896444350"/>
                    </a:ext>
                  </a:extLst>
                </a:gridCol>
                <a:gridCol w="1891414">
                  <a:extLst>
                    <a:ext uri="{9D8B030D-6E8A-4147-A177-3AD203B41FA5}">
                      <a16:colId xmlns:a16="http://schemas.microsoft.com/office/drawing/2014/main" val="3612050143"/>
                    </a:ext>
                  </a:extLst>
                </a:gridCol>
              </a:tblGrid>
              <a:tr h="383684">
                <a:tc>
                  <a:txBody>
                    <a:bodyPr/>
                    <a:lstStyle/>
                    <a:p>
                      <a:pPr algn="ctr" rtl="0" fontAlgn="b"/>
                      <a:r>
                        <a:rPr lang="en-GB" sz="2000" b="1" i="0" u="none" strike="noStrike" dirty="0">
                          <a:solidFill>
                            <a:srgbClr val="000000"/>
                          </a:solidFill>
                          <a:effectLst/>
                          <a:latin typeface="Helvetica" panose="020B060402020202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GB" sz="2000" b="1" i="0" u="none" strike="noStrike" dirty="0">
                          <a:solidFill>
                            <a:srgbClr val="FFFFFF"/>
                          </a:solidFill>
                          <a:effectLst/>
                          <a:latin typeface="Helvetica" panose="020B0604020202020204" pitchFamily="34" charset="0"/>
                        </a:rPr>
                        <a:t>23/24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b"/>
                      <a:r>
                        <a:rPr lang="en-GB" sz="2000" b="1" i="0" u="none" strike="noStrike" dirty="0">
                          <a:solidFill>
                            <a:srgbClr val="FFFFFF"/>
                          </a:solidFill>
                          <a:effectLst/>
                          <a:latin typeface="Helvetica" panose="020B0604020202020204" pitchFamily="34" charset="0"/>
                        </a:rPr>
                        <a:t>24/25</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39229135"/>
                  </a:ext>
                </a:extLst>
              </a:tr>
              <a:tr h="951107">
                <a:tc>
                  <a:txBody>
                    <a:bodyPr/>
                    <a:lstStyle/>
                    <a:p>
                      <a:pPr algn="ctr" rtl="0" fontAlgn="ctr"/>
                      <a:r>
                        <a:rPr lang="en-GB" sz="2000" b="1" i="0" u="none" strike="noStrike" dirty="0">
                          <a:solidFill>
                            <a:srgbClr val="FFFFFF"/>
                          </a:solidFill>
                          <a:effectLst/>
                          <a:latin typeface="Helvetica" panose="020B0604020202020204" pitchFamily="34" charset="0"/>
                        </a:rPr>
                        <a:t>EMA </a:t>
                      </a:r>
                    </a:p>
                    <a:p>
                      <a:pPr algn="ctr" rtl="0" fontAlgn="ctr"/>
                      <a:r>
                        <a:rPr lang="en-GB" sz="2000" b="1" i="0" u="none" strike="noStrike" dirty="0">
                          <a:solidFill>
                            <a:srgbClr val="FFFFFF"/>
                          </a:solidFill>
                          <a:effectLst/>
                          <a:latin typeface="Helvetica" panose="020B0604020202020204" pitchFamily="34" charset="0"/>
                        </a:rPr>
                        <a:t>Payment week</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ctr"/>
                      <a:r>
                        <a:rPr lang="en-GB" sz="2000" b="1" i="0" u="none" strike="noStrike" dirty="0">
                          <a:solidFill>
                            <a:schemeClr val="tx1"/>
                          </a:solidFill>
                          <a:effectLst/>
                          <a:latin typeface="Helvetica" panose="020B0604020202020204" pitchFamily="34" charset="0"/>
                        </a:rPr>
                        <a:t>97.2%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2000" b="1" i="0" u="none" strike="noStrike" dirty="0">
                          <a:solidFill>
                            <a:schemeClr val="tx1"/>
                          </a:solidFill>
                          <a:effectLst/>
                          <a:latin typeface="Helvetica" panose="020B0604020202020204" pitchFamily="34" charset="0"/>
                        </a:rPr>
                        <a:t>98.8%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9792648"/>
                  </a:ext>
                </a:extLst>
              </a:tr>
            </a:tbl>
          </a:graphicData>
        </a:graphic>
      </p:graphicFrame>
      <p:graphicFrame>
        <p:nvGraphicFramePr>
          <p:cNvPr id="9" name="Table 8">
            <a:extLst>
              <a:ext uri="{FF2B5EF4-FFF2-40B4-BE49-F238E27FC236}">
                <a16:creationId xmlns:a16="http://schemas.microsoft.com/office/drawing/2014/main" id="{8C8E7031-AD53-A677-CBDD-21ACF02448EF}"/>
              </a:ext>
            </a:extLst>
          </p:cNvPr>
          <p:cNvGraphicFramePr>
            <a:graphicFrameLocks noGrp="1"/>
          </p:cNvGraphicFramePr>
          <p:nvPr>
            <p:extLst>
              <p:ext uri="{D42A27DB-BD31-4B8C-83A1-F6EECF244321}">
                <p14:modId xmlns:p14="http://schemas.microsoft.com/office/powerpoint/2010/main" val="1647838254"/>
              </p:ext>
            </p:extLst>
          </p:nvPr>
        </p:nvGraphicFramePr>
        <p:xfrm>
          <a:off x="319330" y="5178309"/>
          <a:ext cx="5674242" cy="1334791"/>
        </p:xfrm>
        <a:graphic>
          <a:graphicData uri="http://schemas.openxmlformats.org/drawingml/2006/table">
            <a:tbl>
              <a:tblPr/>
              <a:tblGrid>
                <a:gridCol w="1891414">
                  <a:extLst>
                    <a:ext uri="{9D8B030D-6E8A-4147-A177-3AD203B41FA5}">
                      <a16:colId xmlns:a16="http://schemas.microsoft.com/office/drawing/2014/main" val="584622221"/>
                    </a:ext>
                  </a:extLst>
                </a:gridCol>
                <a:gridCol w="1891414">
                  <a:extLst>
                    <a:ext uri="{9D8B030D-6E8A-4147-A177-3AD203B41FA5}">
                      <a16:colId xmlns:a16="http://schemas.microsoft.com/office/drawing/2014/main" val="896444350"/>
                    </a:ext>
                  </a:extLst>
                </a:gridCol>
                <a:gridCol w="1891414">
                  <a:extLst>
                    <a:ext uri="{9D8B030D-6E8A-4147-A177-3AD203B41FA5}">
                      <a16:colId xmlns:a16="http://schemas.microsoft.com/office/drawing/2014/main" val="3612050143"/>
                    </a:ext>
                  </a:extLst>
                </a:gridCol>
              </a:tblGrid>
              <a:tr h="383684">
                <a:tc>
                  <a:txBody>
                    <a:bodyPr/>
                    <a:lstStyle/>
                    <a:p>
                      <a:pPr algn="ctr" rtl="0" fontAlgn="b"/>
                      <a:r>
                        <a:rPr lang="en-GB" sz="2000" b="1" i="0" u="none" strike="noStrike" dirty="0">
                          <a:solidFill>
                            <a:srgbClr val="000000"/>
                          </a:solidFill>
                          <a:effectLst/>
                          <a:latin typeface="Helvetica" panose="020B060402020202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GB" sz="2000" b="1" i="0" u="none" strike="noStrike" dirty="0">
                          <a:solidFill>
                            <a:srgbClr val="FFFFFF"/>
                          </a:solidFill>
                          <a:effectLst/>
                          <a:latin typeface="Helvetica" panose="020B0604020202020204" pitchFamily="34" charset="0"/>
                        </a:rPr>
                        <a:t>23/24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b"/>
                      <a:r>
                        <a:rPr lang="en-GB" sz="2000" b="1" i="0" u="none" strike="noStrike" dirty="0">
                          <a:solidFill>
                            <a:srgbClr val="FFFFFF"/>
                          </a:solidFill>
                          <a:effectLst/>
                          <a:latin typeface="Helvetica" panose="020B0604020202020204" pitchFamily="34" charset="0"/>
                        </a:rPr>
                        <a:t>24/25</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39229135"/>
                  </a:ext>
                </a:extLst>
              </a:tr>
              <a:tr h="951107">
                <a:tc>
                  <a:txBody>
                    <a:bodyPr/>
                    <a:lstStyle/>
                    <a:p>
                      <a:pPr algn="ctr" rtl="0" fontAlgn="ctr"/>
                      <a:r>
                        <a:rPr lang="en-GB" sz="2000" b="1" i="0" u="none" strike="noStrike" dirty="0">
                          <a:solidFill>
                            <a:srgbClr val="FFFFFF"/>
                          </a:solidFill>
                          <a:effectLst/>
                          <a:latin typeface="Helvetica" panose="020B0604020202020204" pitchFamily="34" charset="0"/>
                        </a:rPr>
                        <a:t>EMA Non-Payment week</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ctr"/>
                      <a:r>
                        <a:rPr lang="en-GB" sz="2000" b="1" i="0" u="none" strike="noStrike" dirty="0">
                          <a:solidFill>
                            <a:schemeClr val="tx1"/>
                          </a:solidFill>
                          <a:effectLst/>
                          <a:latin typeface="Helvetica" panose="020B0604020202020204" pitchFamily="34" charset="0"/>
                        </a:rPr>
                        <a:t>94.1%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2000" b="1" i="0" u="none" strike="noStrike" dirty="0">
                          <a:solidFill>
                            <a:schemeClr val="tx1"/>
                          </a:solidFill>
                          <a:effectLst/>
                          <a:latin typeface="Helvetica" panose="020B0604020202020204" pitchFamily="34" charset="0"/>
                        </a:rPr>
                        <a:t>97.3%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9792648"/>
                  </a:ext>
                </a:extLst>
              </a:tr>
            </a:tbl>
          </a:graphicData>
        </a:graphic>
      </p:graphicFrame>
      <p:pic>
        <p:nvPicPr>
          <p:cNvPr id="11" name="Picture 4" descr="Compliance vs Risk Management: What's ...">
            <a:extLst>
              <a:ext uri="{FF2B5EF4-FFF2-40B4-BE49-F238E27FC236}">
                <a16:creationId xmlns:a16="http://schemas.microsoft.com/office/drawing/2014/main" id="{0665AF83-58A1-D4B9-676D-B96C1C55C0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3987025"/>
            <a:ext cx="3439859" cy="2444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744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D6CCC5-09DB-3980-B0BA-24BD313C5CF3}"/>
              </a:ext>
            </a:extLst>
          </p:cNvPr>
          <p:cNvSpPr txBox="1"/>
          <p:nvPr/>
        </p:nvSpPr>
        <p:spPr>
          <a:xfrm>
            <a:off x="587141" y="1251284"/>
            <a:ext cx="10356783" cy="6934975"/>
          </a:xfrm>
          <a:prstGeom prst="rect">
            <a:avLst/>
          </a:prstGeom>
          <a:noFill/>
        </p:spPr>
        <p:txBody>
          <a:bodyPr wrap="square" rtlCol="0">
            <a:spAutoFit/>
          </a:bodyPr>
          <a:lstStyle/>
          <a:p>
            <a:pPr marL="285750" indent="-285750">
              <a:lnSpc>
                <a:spcPct val="107000"/>
              </a:lnSpc>
              <a:spcAft>
                <a:spcPts val="800"/>
              </a:spcAft>
              <a:buFont typeface="Arial" panose="020B0604020202020204" pitchFamily="34" charset="0"/>
              <a:buChar char="•"/>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Link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We have a couple of links that users currently use to access the LC Portal. One of these links is an old link that we will be stopping using </a:t>
            </a:r>
            <a:r>
              <a:rPr lang="en-GB" kern="100" dirty="0">
                <a:latin typeface="Aptos" panose="020B0004020202020204" pitchFamily="34" charset="0"/>
                <a:ea typeface="Aptos" panose="020B0004020202020204" pitchFamily="34" charset="0"/>
                <a:cs typeface="Times New Roman" panose="02020603050405020304" pitchFamily="18" charset="0"/>
              </a:rPr>
              <a:t>April 1st</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r>
              <a:rPr lang="en-GB" sz="1800" b="1" kern="100" dirty="0">
                <a:effectLst/>
                <a:latin typeface="Aptos" panose="020B0004020202020204" pitchFamily="34" charset="0"/>
                <a:ea typeface="Aptos" panose="020B0004020202020204" pitchFamily="34" charset="0"/>
                <a:cs typeface="Times New Roman" panose="02020603050405020304" pitchFamily="18" charset="0"/>
              </a:rPr>
              <a:t>The </a:t>
            </a:r>
            <a:r>
              <a:rPr lang="en-GB" b="1" kern="100" dirty="0">
                <a:latin typeface="Aptos" panose="020B0004020202020204" pitchFamily="34" charset="0"/>
                <a:ea typeface="Aptos" panose="020B0004020202020204" pitchFamily="34" charset="0"/>
                <a:cs typeface="Times New Roman" panose="02020603050405020304" pitchFamily="18" charset="0"/>
              </a:rPr>
              <a:t>link everyone should be using is </a:t>
            </a:r>
            <a:r>
              <a:rPr lang="en-GB" sz="1800" b="1"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https://www.lcservices.slc.co.uk/</a:t>
            </a:r>
            <a:endParaRPr lang="en-GB" sz="1800" b="1"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en-GB" b="1" u="sng" kern="100" dirty="0">
              <a:solidFill>
                <a:srgbClr val="467886"/>
              </a:solidFill>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en-GB" sz="1800" b="1"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b="1" kern="100" dirty="0">
                <a:latin typeface="Aptos" panose="020B0004020202020204" pitchFamily="34" charset="0"/>
                <a:ea typeface="Aptos" panose="020B0004020202020204" pitchFamily="34" charset="0"/>
                <a:cs typeface="Times New Roman" panose="02020603050405020304" pitchFamily="18" charset="0"/>
              </a:rPr>
              <a:t>Sample check </a:t>
            </a:r>
            <a:r>
              <a:rPr lang="en-GB" kern="100" dirty="0">
                <a:latin typeface="Aptos" panose="020B0004020202020204" pitchFamily="34" charset="0"/>
                <a:ea typeface="Aptos" panose="020B0004020202020204" pitchFamily="34" charset="0"/>
                <a:cs typeface="Times New Roman" panose="02020603050405020304" pitchFamily="18" charset="0"/>
              </a:rPr>
              <a:t>- The summer sample check will be stopping and instead is being replaced with a household income check for all students. There will be 2 outcomes.</a:t>
            </a:r>
          </a:p>
          <a:p>
            <a:pPr marL="342900" indent="-342900">
              <a:lnSpc>
                <a:spcPct val="107000"/>
              </a:lnSpc>
              <a:spcAft>
                <a:spcPts val="800"/>
              </a:spcAft>
              <a:buFont typeface="+mj-lt"/>
              <a:buAutoNum type="arabicPeriod"/>
            </a:pPr>
            <a:r>
              <a:rPr lang="en-GB" b="1" kern="100" dirty="0">
                <a:latin typeface="Aptos" panose="020B0004020202020204" pitchFamily="34" charset="0"/>
                <a:ea typeface="Aptos" panose="020B0004020202020204" pitchFamily="34" charset="0"/>
                <a:cs typeface="Times New Roman" panose="02020603050405020304" pitchFamily="18" charset="0"/>
              </a:rPr>
              <a:t>HMRC </a:t>
            </a:r>
            <a:r>
              <a:rPr lang="en-GB" sz="1800" b="1" dirty="0">
                <a:effectLst/>
                <a:latin typeface="Aptos" panose="020B0004020202020204" pitchFamily="34" charset="0"/>
                <a:ea typeface="Times New Roman" panose="02020603050405020304" pitchFamily="18" charset="0"/>
                <a:cs typeface="Times New Roman" panose="02020603050405020304" pitchFamily="18" charset="0"/>
              </a:rPr>
              <a:t>check keeps the household income below the household income threshold, then the application will automatically progress to Approved</a:t>
            </a:r>
          </a:p>
          <a:p>
            <a:pPr marL="342900" indent="-342900">
              <a:lnSpc>
                <a:spcPct val="107000"/>
              </a:lnSpc>
              <a:spcAft>
                <a:spcPts val="800"/>
              </a:spcAft>
              <a:buFont typeface="+mj-lt"/>
              <a:buAutoNum type="arabicPeriod"/>
            </a:pPr>
            <a:r>
              <a:rPr lang="en-GB" b="1" dirty="0">
                <a:latin typeface="Aptos" panose="020B0004020202020204" pitchFamily="34" charset="0"/>
                <a:ea typeface="Aptos" panose="020B0004020202020204" pitchFamily="34" charset="0"/>
                <a:cs typeface="Times New Roman" panose="02020603050405020304" pitchFamily="18" charset="0"/>
              </a:rPr>
              <a:t>HMRC</a:t>
            </a:r>
            <a:r>
              <a:rPr lang="en-GB" sz="1800" b="1" dirty="0">
                <a:effectLst/>
                <a:latin typeface="Aptos" panose="020B0004020202020204" pitchFamily="34" charset="0"/>
                <a:ea typeface="Times New Roman" panose="02020603050405020304" pitchFamily="18" charset="0"/>
                <a:cs typeface="Times New Roman" panose="02020603050405020304" pitchFamily="18" charset="0"/>
              </a:rPr>
              <a:t> check moves the household income above the household income threshold, then the application will automatically progress to Missing Evidence and a request for physical income documentation will be sent.  This follows the current VHI exception route for new customers.  No customers are automatically rejected without going to ME first.</a:t>
            </a:r>
          </a:p>
          <a:p>
            <a:pPr>
              <a:lnSpc>
                <a:spcPct val="107000"/>
              </a:lnSpc>
              <a:spcAft>
                <a:spcPts val="800"/>
              </a:spcAft>
            </a:pPr>
            <a:r>
              <a:rPr lang="en-GB" dirty="0">
                <a:latin typeface="Aptos" panose="020B0004020202020204" pitchFamily="34" charset="0"/>
                <a:ea typeface="Aptos" panose="020B0004020202020204" pitchFamily="34" charset="0"/>
                <a:cs typeface="Times New Roman" panose="02020603050405020304" pitchFamily="18" charset="0"/>
              </a:rPr>
              <a:t>The dependency sample check that is carried out in November will still be in place for EMA and WGLG.</a:t>
            </a:r>
            <a:endParaRPr lang="en-GB" sz="18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en-GB" u="sng" kern="100" dirty="0">
              <a:solidFill>
                <a:srgbClr val="467886"/>
              </a:solidFill>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en-GB" sz="1800"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dirty="0"/>
              <a:t>Sample check update , HODS,URL for log in, old one being disabled.  </a:t>
            </a:r>
          </a:p>
        </p:txBody>
      </p:sp>
      <p:sp>
        <p:nvSpPr>
          <p:cNvPr id="2" name="TextBox 1">
            <a:extLst>
              <a:ext uri="{FF2B5EF4-FFF2-40B4-BE49-F238E27FC236}">
                <a16:creationId xmlns:a16="http://schemas.microsoft.com/office/drawing/2014/main" id="{9FABF3E5-B266-120E-FA6D-922A14B8CD90}"/>
              </a:ext>
            </a:extLst>
          </p:cNvPr>
          <p:cNvSpPr txBox="1"/>
          <p:nvPr/>
        </p:nvSpPr>
        <p:spPr>
          <a:xfrm>
            <a:off x="254468" y="96254"/>
            <a:ext cx="5990123" cy="584775"/>
          </a:xfrm>
          <a:prstGeom prst="rect">
            <a:avLst/>
          </a:prstGeom>
          <a:noFill/>
        </p:spPr>
        <p:txBody>
          <a:bodyPr wrap="square" rtlCol="0">
            <a:spAutoFit/>
          </a:bodyPr>
          <a:lstStyle/>
          <a:p>
            <a:r>
              <a:rPr lang="en-GB" sz="3200" b="1" dirty="0"/>
              <a:t>Important updates </a:t>
            </a:r>
          </a:p>
        </p:txBody>
      </p:sp>
    </p:spTree>
    <p:extLst>
      <p:ext uri="{BB962C8B-B14F-4D97-AF65-F5344CB8AC3E}">
        <p14:creationId xmlns:p14="http://schemas.microsoft.com/office/powerpoint/2010/main" val="3583667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55860-0D2E-C7EC-ABBE-8F41587E99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27DB09-7367-D84B-B31F-263A8D024D60}"/>
              </a:ext>
            </a:extLst>
          </p:cNvPr>
          <p:cNvSpPr>
            <a:spLocks noGrp="1"/>
          </p:cNvSpPr>
          <p:nvPr>
            <p:ph type="title"/>
          </p:nvPr>
        </p:nvSpPr>
        <p:spPr/>
        <p:txBody>
          <a:bodyPr/>
          <a:lstStyle/>
          <a:p>
            <a:r>
              <a:rPr lang="en-GB" dirty="0">
                <a:latin typeface="Helvetica" panose="020B0604020202020204"/>
                <a:cs typeface="Helvetica" panose="020B0604020202020204"/>
              </a:rPr>
              <a:t>Over to you</a:t>
            </a:r>
          </a:p>
        </p:txBody>
      </p:sp>
      <p:sp>
        <p:nvSpPr>
          <p:cNvPr id="3" name="Text Placeholder 2">
            <a:extLst>
              <a:ext uri="{FF2B5EF4-FFF2-40B4-BE49-F238E27FC236}">
                <a16:creationId xmlns:a16="http://schemas.microsoft.com/office/drawing/2014/main" id="{15F35874-3167-7DE3-BCAD-074E65AE46D0}"/>
              </a:ext>
            </a:extLst>
          </p:cNvPr>
          <p:cNvSpPr>
            <a:spLocks noGrp="1"/>
          </p:cNvSpPr>
          <p:nvPr>
            <p:ph type="body" sz="quarter" idx="12"/>
          </p:nvPr>
        </p:nvSpPr>
        <p:spPr>
          <a:xfrm>
            <a:off x="723332" y="1621573"/>
            <a:ext cx="10270706" cy="4657725"/>
          </a:xfrm>
        </p:spPr>
        <p:txBody>
          <a:bodyPr/>
          <a:lstStyle/>
          <a:p>
            <a:endParaRPr lang="en-GB" sz="2000" dirty="0">
              <a:effectLst/>
              <a:ea typeface="Calibri" panose="020F0502020204030204" pitchFamily="34" charset="0"/>
              <a:cs typeface="Helvetica" panose="020B0604020202020204"/>
            </a:endParaRPr>
          </a:p>
          <a:p>
            <a:pPr marL="285750" indent="-285750">
              <a:buFont typeface="Wingdings" panose="05000000000000000000" pitchFamily="2" charset="2"/>
              <a:buChar char="ü"/>
            </a:pPr>
            <a:r>
              <a:rPr lang="en-GB" sz="2000" dirty="0">
                <a:effectLst/>
                <a:ea typeface="Calibri" panose="020F0502020204030204" pitchFamily="34" charset="0"/>
                <a:cs typeface="Helvetica" panose="020B0604020202020204"/>
              </a:rPr>
              <a:t>Contribute to continuous improvement – portal, guidance</a:t>
            </a:r>
          </a:p>
          <a:p>
            <a:pPr marL="285750" indent="-285750">
              <a:buFont typeface="Wingdings" panose="05000000000000000000" pitchFamily="2" charset="2"/>
              <a:buChar char="ü"/>
            </a:pPr>
            <a:endParaRPr lang="en-GB" sz="2000" dirty="0">
              <a:effectLst/>
              <a:ea typeface="Calibri" panose="020F0502020204030204" pitchFamily="34" charset="0"/>
              <a:cs typeface="Helvetica" panose="020B0604020202020204"/>
            </a:endParaRPr>
          </a:p>
          <a:p>
            <a:pPr marL="285750" indent="-285750">
              <a:buFont typeface="Wingdings" panose="05000000000000000000" pitchFamily="2" charset="2"/>
              <a:buChar char="ü"/>
            </a:pPr>
            <a:r>
              <a:rPr lang="en-GB" sz="2000" dirty="0">
                <a:effectLst/>
                <a:ea typeface="Calibri" panose="020F0502020204030204" pitchFamily="34" charset="0"/>
                <a:cs typeface="Helvetica" panose="020B0604020202020204"/>
              </a:rPr>
              <a:t>Focus on accuracy and timeliness</a:t>
            </a:r>
          </a:p>
          <a:p>
            <a:pPr marL="285750" indent="-285750">
              <a:buFont typeface="Wingdings" panose="05000000000000000000" pitchFamily="2" charset="2"/>
              <a:buChar char="ü"/>
            </a:pPr>
            <a:endParaRPr lang="en-GB" sz="2000" dirty="0">
              <a:effectLst/>
              <a:ea typeface="Calibri" panose="020F0502020204030204" pitchFamily="34" charset="0"/>
              <a:cs typeface="Helvetica" panose="020B0604020202020204"/>
            </a:endParaRPr>
          </a:p>
          <a:p>
            <a:pPr marL="285750" indent="-285750">
              <a:buFont typeface="Wingdings" panose="05000000000000000000" pitchFamily="2" charset="2"/>
              <a:buChar char="ü"/>
            </a:pPr>
            <a:r>
              <a:rPr lang="en-GB" sz="2000" dirty="0">
                <a:effectLst/>
                <a:ea typeface="Calibri" panose="020F0502020204030204" pitchFamily="34" charset="0"/>
                <a:cs typeface="Helvetica" panose="020B0604020202020204"/>
              </a:rPr>
              <a:t>Drive down withdrawal </a:t>
            </a:r>
            <a:r>
              <a:rPr lang="en-GB" sz="2000" dirty="0">
                <a:ea typeface="Calibri" panose="020F0502020204030204" pitchFamily="34" charset="0"/>
                <a:cs typeface="Helvetica" panose="020B0604020202020204"/>
              </a:rPr>
              <a:t>timescales WGLG</a:t>
            </a:r>
            <a:endParaRPr lang="en-GB" sz="2000" dirty="0">
              <a:effectLst/>
              <a:ea typeface="Calibri" panose="020F0502020204030204" pitchFamily="34" charset="0"/>
              <a:cs typeface="Helvetica" panose="020B0604020202020204"/>
            </a:endParaRPr>
          </a:p>
          <a:p>
            <a:pPr marL="285750" indent="-285750">
              <a:buFont typeface="Wingdings" panose="05000000000000000000" pitchFamily="2" charset="2"/>
              <a:buChar char="ü"/>
            </a:pPr>
            <a:endParaRPr lang="en-GB" sz="2000" dirty="0">
              <a:ea typeface="Calibri" panose="020F0502020204030204" pitchFamily="34" charset="0"/>
              <a:cs typeface="Helvetica" panose="020B0604020202020204"/>
            </a:endParaRPr>
          </a:p>
          <a:p>
            <a:pPr marL="285750" indent="-285750">
              <a:buFont typeface="Wingdings" panose="05000000000000000000" pitchFamily="2" charset="2"/>
              <a:buChar char="ü"/>
            </a:pPr>
            <a:r>
              <a:rPr lang="en-GB" sz="2000" dirty="0">
                <a:effectLst/>
                <a:ea typeface="Calibri" panose="020F0502020204030204" pitchFamily="34" charset="0"/>
                <a:cs typeface="Helvetica" panose="020B0604020202020204"/>
              </a:rPr>
              <a:t>Contact your FE Account Manager if you require further information on the contact within this presentation or you require an update on performance or bespoke training</a:t>
            </a:r>
          </a:p>
          <a:p>
            <a:endParaRPr lang="en-GB" dirty="0"/>
          </a:p>
        </p:txBody>
      </p:sp>
    </p:spTree>
    <p:extLst>
      <p:ext uri="{BB962C8B-B14F-4D97-AF65-F5344CB8AC3E}">
        <p14:creationId xmlns:p14="http://schemas.microsoft.com/office/powerpoint/2010/main" val="40577191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2" name="Slide Number Placeholder 1"/>
          <p:cNvSpPr>
            <a:spLocks noGrp="1"/>
          </p:cNvSpPr>
          <p:nvPr>
            <p:ph type="sldNum" idx="12"/>
          </p:nvPr>
        </p:nvSpPr>
        <p:spPr>
          <a:xfrm>
            <a:off x="9272768" y="6662101"/>
            <a:ext cx="2844800" cy="164000"/>
          </a:xfrm>
        </p:spPr>
        <p:txBody>
          <a:bodyPr numCol="1"/>
          <a:lstStyle/>
          <a:p>
            <a:pPr algn="r">
              <a:buSzPct val="25000"/>
            </a:pPr>
            <a:fld id="{00000000-1234-1234-1234-123412341234}" type="slidenum">
              <a:rPr lang="en" altLang="en" sz="1067">
                <a:solidFill>
                  <a:srgbClr val="000000"/>
                </a:solidFill>
              </a:rPr>
              <a:pPr algn="r">
                <a:buSzPct val="25000"/>
              </a:pPr>
              <a:t>29</a:t>
            </a:fld>
            <a:endParaRPr lang="en" altLang="en" sz="1067" dirty="0">
              <a:solidFill>
                <a:srgbClr val="000000"/>
              </a:solidFill>
            </a:endParaRPr>
          </a:p>
        </p:txBody>
      </p:sp>
      <p:sp>
        <p:nvSpPr>
          <p:cNvPr id="6" name="Rectangle 11">
            <a:extLst>
              <a:ext uri="{FF2B5EF4-FFF2-40B4-BE49-F238E27FC236}">
                <a16:creationId xmlns:a16="http://schemas.microsoft.com/office/drawing/2014/main" id="{A9097543-E1FE-D027-363B-1D18F06B4FD5}"/>
              </a:ext>
            </a:extLst>
          </p:cNvPr>
          <p:cNvSpPr>
            <a:spLocks noChangeArrowheads="1"/>
          </p:cNvSpPr>
          <p:nvPr/>
        </p:nvSpPr>
        <p:spPr bwMode="auto">
          <a:xfrm>
            <a:off x="308685" y="3196288"/>
            <a:ext cx="5890096" cy="3247043"/>
          </a:xfrm>
          <a:prstGeom prst="rect">
            <a:avLst/>
          </a:prstGeom>
          <a:noFill/>
          <a:ln w="9525">
            <a:noFill/>
            <a:miter lim="800000"/>
            <a:headEnd/>
            <a:tailEnd/>
          </a:ln>
        </p:spPr>
        <p:txBody>
          <a:bodyPr wrap="square">
            <a:spAutoFit/>
          </a:bodyPr>
          <a:lstStyle/>
          <a:p>
            <a:pPr>
              <a:spcBef>
                <a:spcPct val="20000"/>
              </a:spcBef>
            </a:pPr>
            <a:r>
              <a:rPr lang="en-GB" altLang="en-US" sz="2500" dirty="0">
                <a:solidFill>
                  <a:schemeClr val="bg1"/>
                </a:solidFill>
                <a:latin typeface="Helvetica" panose="020B0604020202020204" pitchFamily="34" charset="0"/>
                <a:cs typeface="Helvetica" panose="020B0604020202020204" pitchFamily="34" charset="0"/>
              </a:rPr>
              <a:t>FE Account Manager</a:t>
            </a:r>
          </a:p>
          <a:p>
            <a:pPr>
              <a:spcBef>
                <a:spcPct val="20000"/>
              </a:spcBef>
            </a:pPr>
            <a:r>
              <a:rPr lang="en-GB" altLang="en-US" sz="2500" dirty="0">
                <a:solidFill>
                  <a:schemeClr val="bg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Kay_Vizard-Kotkowicz@slc.co.uk</a:t>
            </a:r>
            <a:endParaRPr lang="en-GB" altLang="en-US" sz="2500" dirty="0">
              <a:solidFill>
                <a:schemeClr val="bg1"/>
              </a:solidFill>
              <a:latin typeface="Helvetica" panose="020B0604020202020204" pitchFamily="34" charset="0"/>
              <a:cs typeface="Helvetica" panose="020B0604020202020204" pitchFamily="34" charset="0"/>
            </a:endParaRPr>
          </a:p>
          <a:p>
            <a:pPr>
              <a:spcBef>
                <a:spcPct val="20000"/>
              </a:spcBef>
            </a:pPr>
            <a:r>
              <a:rPr lang="en-GB" sz="25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0776 9165135</a:t>
            </a:r>
          </a:p>
          <a:p>
            <a:pPr>
              <a:spcBef>
                <a:spcPct val="20000"/>
              </a:spcBef>
            </a:pPr>
            <a:endParaRPr lang="en-GB" altLang="en-US" sz="2500" dirty="0">
              <a:solidFill>
                <a:schemeClr val="bg1"/>
              </a:solidFill>
              <a:latin typeface="Helvetica" panose="020B0604020202020204" pitchFamily="34" charset="0"/>
              <a:cs typeface="Helvetica" panose="020B0604020202020204" pitchFamily="34" charset="0"/>
            </a:endParaRPr>
          </a:p>
          <a:p>
            <a:pPr>
              <a:spcBef>
                <a:spcPct val="20000"/>
              </a:spcBef>
            </a:pPr>
            <a:r>
              <a:rPr lang="en-GB" altLang="en-US" sz="2500" dirty="0">
                <a:solidFill>
                  <a:schemeClr val="bg1"/>
                </a:solidFill>
                <a:latin typeface="Helvetica" panose="020B0604020202020204" pitchFamily="34" charset="0"/>
                <a:cs typeface="Helvetica" panose="020B0604020202020204" pitchFamily="34" charset="0"/>
              </a:rPr>
              <a:t>PS Support Desk</a:t>
            </a:r>
          </a:p>
          <a:p>
            <a:pPr>
              <a:spcBef>
                <a:spcPct val="20000"/>
              </a:spcBef>
            </a:pPr>
            <a:r>
              <a:rPr lang="en-GB" altLang="en-US" sz="2500" dirty="0">
                <a:solidFill>
                  <a:schemeClr val="bg1"/>
                </a:solidFill>
                <a:latin typeface="Helvetica" panose="020B0604020202020204" pitchFamily="34" charset="0"/>
                <a:cs typeface="Helvetica" panose="020B0604020202020204" pitchFamily="34" charset="0"/>
                <a:sym typeface="Wingdings" pitchFamily="2" charset="2"/>
                <a:hlinkClick r:id="rId4">
                  <a:extLst>
                    <a:ext uri="{A12FA001-AC4F-418D-AE19-62706E023703}">
                      <ahyp:hlinkClr xmlns:ahyp="http://schemas.microsoft.com/office/drawing/2018/hyperlinkcolor" val="tx"/>
                    </a:ext>
                  </a:extLst>
                </a:hlinkClick>
              </a:rPr>
              <a:t>EMAINFO@slc.co.uk</a:t>
            </a:r>
            <a:endParaRPr lang="en-GB" altLang="en-US" sz="2500" dirty="0">
              <a:solidFill>
                <a:schemeClr val="bg1"/>
              </a:solidFill>
              <a:latin typeface="Helvetica" panose="020B0604020202020204" pitchFamily="34" charset="0"/>
              <a:cs typeface="Helvetica" panose="020B0604020202020204" pitchFamily="34" charset="0"/>
              <a:sym typeface="Wingdings" pitchFamily="2" charset="2"/>
            </a:endParaRPr>
          </a:p>
          <a:p>
            <a:pPr>
              <a:spcBef>
                <a:spcPct val="20000"/>
              </a:spcBef>
              <a:buFont typeface="Wingdings" pitchFamily="2" charset="2"/>
              <a:buChar char="("/>
            </a:pPr>
            <a:r>
              <a:rPr lang="en-GB" altLang="en-US" sz="2500" dirty="0">
                <a:solidFill>
                  <a:schemeClr val="bg1"/>
                </a:solidFill>
                <a:latin typeface="Helvetica" panose="020B0604020202020204" pitchFamily="34" charset="0"/>
                <a:cs typeface="Helvetica" panose="020B0604020202020204" pitchFamily="34" charset="0"/>
                <a:sym typeface="Wingdings" pitchFamily="2" charset="2"/>
              </a:rPr>
              <a:t>   </a:t>
            </a:r>
            <a:r>
              <a:rPr lang="en-GB" sz="2500" dirty="0">
                <a:solidFill>
                  <a:schemeClr val="bg1"/>
                </a:solidFill>
                <a:latin typeface="Helvetica" panose="020B0604020202020204" pitchFamily="34" charset="0"/>
                <a:cs typeface="Helvetica" panose="020B0604020202020204" pitchFamily="34" charset="0"/>
              </a:rPr>
              <a:t>0300 200 7089 (Select option 5) </a:t>
            </a:r>
            <a:endParaRPr lang="en-GB" altLang="en-US" sz="2500" dirty="0">
              <a:solidFill>
                <a:schemeClr val="bg1"/>
              </a:solidFill>
              <a:latin typeface="Helvetica" panose="020B0604020202020204" pitchFamily="34" charset="0"/>
              <a:cs typeface="Helvetica" panose="020B0604020202020204" pitchFamily="34" charset="0"/>
              <a:sym typeface="Wingdings" pitchFamily="2" charset="2"/>
            </a:endParaRPr>
          </a:p>
        </p:txBody>
      </p:sp>
      <p:pic>
        <p:nvPicPr>
          <p:cNvPr id="14" name="Picture 13" descr="A close up of some words&#10;&#10;Description automatically generated">
            <a:extLst>
              <a:ext uri="{FF2B5EF4-FFF2-40B4-BE49-F238E27FC236}">
                <a16:creationId xmlns:a16="http://schemas.microsoft.com/office/drawing/2014/main" id="{40009638-727D-4330-17DA-CD1DD4656E96}"/>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198781" y="1930818"/>
            <a:ext cx="5556917" cy="3802387"/>
          </a:xfrm>
          <a:prstGeom prst="rect">
            <a:avLst/>
          </a:prstGeom>
        </p:spPr>
      </p:pic>
      <p:sp>
        <p:nvSpPr>
          <p:cNvPr id="15" name="TextBox 14">
            <a:extLst>
              <a:ext uri="{FF2B5EF4-FFF2-40B4-BE49-F238E27FC236}">
                <a16:creationId xmlns:a16="http://schemas.microsoft.com/office/drawing/2014/main" id="{9FC2DFA2-856C-110E-AA7E-2632FDD8D916}"/>
              </a:ext>
            </a:extLst>
          </p:cNvPr>
          <p:cNvSpPr txBox="1"/>
          <p:nvPr/>
        </p:nvSpPr>
        <p:spPr>
          <a:xfrm>
            <a:off x="9516140" y="8442695"/>
            <a:ext cx="2036688" cy="369332"/>
          </a:xfrm>
          <a:prstGeom prst="rect">
            <a:avLst/>
          </a:prstGeom>
          <a:noFill/>
        </p:spPr>
        <p:txBody>
          <a:bodyPr wrap="square" rtlCol="0">
            <a:spAutoFit/>
          </a:bodyPr>
          <a:lstStyle/>
          <a:p>
            <a:r>
              <a:rPr lang="en-GB" sz="900" dirty="0">
                <a:hlinkClick r:id="rId6" tooltip="https://foto.wuestenigel.com/text-thank-you-on-green-grass-background/"/>
              </a:rPr>
              <a:t>This Photo</a:t>
            </a:r>
            <a:r>
              <a:rPr lang="en-GB" sz="900" dirty="0"/>
              <a:t> by Unknown Author is licensed under </a:t>
            </a:r>
            <a:r>
              <a:rPr lang="en-GB" sz="900" dirty="0">
                <a:hlinkClick r:id="rId7" tooltip="https://creativecommons.org/licenses/by/3.0/"/>
              </a:rPr>
              <a:t>CC BY</a:t>
            </a:r>
            <a:endParaRPr lang="en-GB" sz="900" dirty="0"/>
          </a:p>
        </p:txBody>
      </p:sp>
    </p:spTree>
    <p:extLst>
      <p:ext uri="{BB962C8B-B14F-4D97-AF65-F5344CB8AC3E}">
        <p14:creationId xmlns:p14="http://schemas.microsoft.com/office/powerpoint/2010/main" val="3930292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1D5DC787-A941-77A2-461C-754DA498B5B4}"/>
              </a:ext>
            </a:extLst>
          </p:cNvPr>
          <p:cNvSpPr txBox="1">
            <a:spLocks/>
          </p:cNvSpPr>
          <p:nvPr/>
        </p:nvSpPr>
        <p:spPr>
          <a:xfrm>
            <a:off x="-1528612" y="127504"/>
            <a:ext cx="6884975" cy="6858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a:latin typeface="+mn-lt"/>
                <a:cs typeface="Helvetica" panose="020B0604020202020204" pitchFamily="34" charset="0"/>
              </a:rPr>
              <a:t>Common Questions </a:t>
            </a:r>
            <a:r>
              <a:rPr lang="en-GB" sz="3200" dirty="0">
                <a:latin typeface="Helvetica" panose="020B0604020202020204" pitchFamily="34" charset="0"/>
                <a:cs typeface="Helvetica" panose="020B0604020202020204" pitchFamily="34" charset="0"/>
              </a:rPr>
              <a:t> </a:t>
            </a:r>
            <a:endParaRPr lang="en-GB" sz="3200" b="1" dirty="0">
              <a:latin typeface="+mn-lt"/>
              <a:cs typeface="Helvetica" panose="020B0604020202020204" pitchFamily="34" charset="0"/>
            </a:endParaRPr>
          </a:p>
        </p:txBody>
      </p:sp>
      <p:pic>
        <p:nvPicPr>
          <p:cNvPr id="4" name="Picture 2" descr="Direct and Indirect Questions in English - Espresso English">
            <a:extLst>
              <a:ext uri="{FF2B5EF4-FFF2-40B4-BE49-F238E27FC236}">
                <a16:creationId xmlns:a16="http://schemas.microsoft.com/office/drawing/2014/main" id="{40C80419-A47C-5612-A0B7-6370A44319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422" b="6015"/>
          <a:stretch/>
        </p:blipFill>
        <p:spPr bwMode="auto">
          <a:xfrm>
            <a:off x="9543393" y="1943430"/>
            <a:ext cx="2648607" cy="344837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6D7BDBA-E886-FB15-9F3F-A458CFC5B73B}"/>
              </a:ext>
            </a:extLst>
          </p:cNvPr>
          <p:cNvSpPr txBox="1"/>
          <p:nvPr/>
        </p:nvSpPr>
        <p:spPr>
          <a:xfrm flipH="1">
            <a:off x="104516" y="647308"/>
            <a:ext cx="9320703" cy="6217087"/>
          </a:xfrm>
          <a:prstGeom prst="rect">
            <a:avLst/>
          </a:prstGeom>
          <a:noFill/>
        </p:spPr>
        <p:txBody>
          <a:bodyPr wrap="square" rtlCol="0">
            <a:spAutoFit/>
          </a:bodyPr>
          <a:lstStyle/>
          <a:p>
            <a:br>
              <a:rPr lang="en-GB" sz="2000" b="1" dirty="0">
                <a:latin typeface="Helvetica" panose="020B0604020202020204" pitchFamily="34" charset="0"/>
                <a:cs typeface="Helvetica" panose="020B0604020202020204" pitchFamily="34" charset="0"/>
              </a:rPr>
            </a:br>
            <a:r>
              <a:rPr lang="en-GB" b="1" dirty="0">
                <a:latin typeface="Helvetica" panose="020B0604020202020204" pitchFamily="34" charset="0"/>
                <a:cs typeface="Helvetica" panose="020B0604020202020204" pitchFamily="34" charset="0"/>
              </a:rPr>
              <a:t>Q) Where can I find the payment information guide?</a:t>
            </a:r>
            <a:endParaRPr lang="en-GB" dirty="0">
              <a:solidFill>
                <a:schemeClr val="tx2">
                  <a:lumMod val="60000"/>
                  <a:lumOff val="40000"/>
                </a:schemeClr>
              </a:solidFill>
              <a:latin typeface="Helvetica" panose="020B0604020202020204" pitchFamily="34" charset="0"/>
              <a:cs typeface="Helvetica" panose="020B0604020202020204" pitchFamily="34" charset="0"/>
            </a:endParaRPr>
          </a:p>
          <a:p>
            <a:pPr marL="342900" indent="-342900">
              <a:buAutoNum type="alphaUcParenR"/>
            </a:pPr>
            <a:r>
              <a:rPr lang="en-GB" dirty="0">
                <a:solidFill>
                  <a:schemeClr val="tx2">
                    <a:lumMod val="60000"/>
                    <a:lumOff val="40000"/>
                  </a:schemeClr>
                </a:solidFill>
                <a:latin typeface="Helvetica" panose="020B0604020202020204" pitchFamily="34" charset="0"/>
                <a:cs typeface="Helvetica" panose="020B0604020202020204" pitchFamily="34" charset="0"/>
              </a:rPr>
              <a:t>On portal in the downloads section – and on the LC website </a:t>
            </a:r>
          </a:p>
          <a:p>
            <a:endParaRPr lang="en-GB" dirty="0">
              <a:latin typeface="Helvetica" panose="020B0604020202020204" pitchFamily="34" charset="0"/>
              <a:cs typeface="Helvetica" panose="020B0604020202020204" pitchFamily="34" charset="0"/>
            </a:endParaRPr>
          </a:p>
          <a:p>
            <a:r>
              <a:rPr lang="en-GB" b="1" dirty="0">
                <a:latin typeface="Helvetica" panose="020B0604020202020204" pitchFamily="34" charset="0"/>
                <a:cs typeface="Helvetica" panose="020B0604020202020204" pitchFamily="34" charset="0"/>
              </a:rPr>
              <a:t>Q) Under what circumstances should I use remove, stop, suspend ?</a:t>
            </a:r>
          </a:p>
          <a:p>
            <a:pPr marL="342900" indent="-342900">
              <a:buAutoNum type="alphaUcParenR"/>
            </a:pPr>
            <a:r>
              <a:rPr lang="en-GB" dirty="0">
                <a:solidFill>
                  <a:schemeClr val="tx2">
                    <a:lumMod val="60000"/>
                    <a:lumOff val="40000"/>
                  </a:schemeClr>
                </a:solidFill>
                <a:latin typeface="Helvetica" panose="020B0604020202020204" pitchFamily="34" charset="0"/>
                <a:cs typeface="Helvetica" panose="020B0604020202020204" pitchFamily="34" charset="0"/>
              </a:rPr>
              <a:t>Remove – When a student has not signed a learning agreement, suspend is when they have signed a LA and you have a long-term sickness/ AWOL, stop is when they have signed a LA and have decided to withdraw – </a:t>
            </a:r>
            <a:r>
              <a:rPr lang="en-GB" dirty="0">
                <a:solidFill>
                  <a:srgbClr val="00B050"/>
                </a:solidFill>
                <a:latin typeface="Helvetica" panose="020B0604020202020204" pitchFamily="34" charset="0"/>
                <a:cs typeface="Helvetica" panose="020B0604020202020204" pitchFamily="34" charset="0"/>
              </a:rPr>
              <a:t>Removed is now not an option once a LA has been signed.</a:t>
            </a:r>
          </a:p>
          <a:p>
            <a:endParaRPr lang="en-GB" dirty="0">
              <a:latin typeface="Helvetica" panose="020B0604020202020204" pitchFamily="34" charset="0"/>
              <a:cs typeface="Helvetica" panose="020B0604020202020204" pitchFamily="34" charset="0"/>
            </a:endParaRPr>
          </a:p>
          <a:p>
            <a:r>
              <a:rPr lang="en-GB" b="1" dirty="0">
                <a:latin typeface="Helvetica" panose="020B0604020202020204" pitchFamily="34" charset="0"/>
                <a:cs typeface="Helvetica" panose="020B0604020202020204" pitchFamily="34" charset="0"/>
              </a:rPr>
              <a:t>Q) After how many days should we remove a student from the LC Portal if they  haven’t yet signed a learning agreement?</a:t>
            </a:r>
          </a:p>
          <a:p>
            <a:pPr marL="342900" indent="-342900">
              <a:buFontTx/>
              <a:buAutoNum type="alphaUcParenR"/>
            </a:pPr>
            <a:r>
              <a:rPr lang="en-GB" dirty="0">
                <a:solidFill>
                  <a:schemeClr val="tx2">
                    <a:lumMod val="60000"/>
                    <a:lumOff val="40000"/>
                  </a:schemeClr>
                </a:solidFill>
                <a:latin typeface="Helvetica" panose="020B0604020202020204" pitchFamily="34" charset="0"/>
                <a:cs typeface="Helvetica" panose="020B0604020202020204" pitchFamily="34" charset="0"/>
              </a:rPr>
              <a:t>You should remove any students who have not signed a learning agreement within 10 working days. This ensures that student’s who have not returned to study are no longer on your portal and will also help to protect your service standard of getting learning agreements signed within 10 working days.</a:t>
            </a:r>
          </a:p>
          <a:p>
            <a:endParaRPr lang="en-GB" dirty="0">
              <a:latin typeface="Helvetica" panose="020B0604020202020204" pitchFamily="34" charset="0"/>
              <a:cs typeface="Helvetica" panose="020B0604020202020204" pitchFamily="34" charset="0"/>
            </a:endParaRPr>
          </a:p>
          <a:p>
            <a:r>
              <a:rPr lang="en-GB" b="1" dirty="0">
                <a:latin typeface="Helvetica" panose="020B0604020202020204" pitchFamily="34" charset="0"/>
                <a:cs typeface="Helvetica" panose="020B0604020202020204" pitchFamily="34" charset="0"/>
              </a:rPr>
              <a:t>Q) If a </a:t>
            </a:r>
            <a:r>
              <a:rPr lang="en-GB" b="1">
                <a:latin typeface="Helvetica" panose="020B0604020202020204" pitchFamily="34" charset="0"/>
                <a:cs typeface="Helvetica" panose="020B0604020202020204" pitchFamily="34" charset="0"/>
              </a:rPr>
              <a:t>student is </a:t>
            </a:r>
            <a:r>
              <a:rPr lang="en-GB" b="1" dirty="0">
                <a:latin typeface="Helvetica" panose="020B0604020202020204" pitchFamily="34" charset="0"/>
                <a:cs typeface="Helvetica" panose="020B0604020202020204" pitchFamily="34" charset="0"/>
              </a:rPr>
              <a:t>off ill, how long can we continue to pay them their EMA ?</a:t>
            </a:r>
          </a:p>
          <a:p>
            <a:r>
              <a:rPr lang="en-GB" dirty="0">
                <a:solidFill>
                  <a:schemeClr val="tx2">
                    <a:lumMod val="60000"/>
                    <a:lumOff val="40000"/>
                  </a:schemeClr>
                </a:solidFill>
                <a:latin typeface="Helvetica" panose="020B0604020202020204" pitchFamily="34" charset="0"/>
                <a:cs typeface="Helvetica" panose="020B0604020202020204" pitchFamily="34" charset="0"/>
              </a:rPr>
              <a:t>A) 3 Weeks, with evidence required after 5 days. This should be reviewed after 3 weeks to determine if it is long term sickness.</a:t>
            </a:r>
          </a:p>
          <a:p>
            <a:endParaRPr lang="en-GB" dirty="0">
              <a:latin typeface="Helvetica" panose="020B0604020202020204" pitchFamily="34" charset="0"/>
              <a:cs typeface="Helvetica" panose="020B0604020202020204" pitchFamily="34" charset="0"/>
            </a:endParaRPr>
          </a:p>
          <a:p>
            <a:endParaRPr lang="en-GB"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04590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1000"/>
                                        <p:tgtEl>
                                          <p:spTgt spid="5">
                                            <p:txEl>
                                              <p:pRg st="3" end="3"/>
                                            </p:txEl>
                                          </p:spTgt>
                                        </p:tgtEl>
                                      </p:cBhvr>
                                    </p:animEffect>
                                    <p:anim calcmode="lin" valueType="num">
                                      <p:cBhvr>
                                        <p:cTn id="2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fade">
                                      <p:cBhvr>
                                        <p:cTn id="33" dur="1000"/>
                                        <p:tgtEl>
                                          <p:spTgt spid="5">
                                            <p:txEl>
                                              <p:pRg st="4" end="4"/>
                                            </p:txEl>
                                          </p:spTgt>
                                        </p:tgtEl>
                                      </p:cBhvr>
                                    </p:animEffect>
                                    <p:anim calcmode="lin" valueType="num">
                                      <p:cBhvr>
                                        <p:cTn id="34"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fade">
                                      <p:cBhvr>
                                        <p:cTn id="40" dur="1000"/>
                                        <p:tgtEl>
                                          <p:spTgt spid="5">
                                            <p:txEl>
                                              <p:pRg st="6" end="6"/>
                                            </p:txEl>
                                          </p:spTgt>
                                        </p:tgtEl>
                                      </p:cBhvr>
                                    </p:animEffect>
                                    <p:anim calcmode="lin" valueType="num">
                                      <p:cBhvr>
                                        <p:cTn id="41"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fade">
                                      <p:cBhvr>
                                        <p:cTn id="47" dur="1000"/>
                                        <p:tgtEl>
                                          <p:spTgt spid="5">
                                            <p:txEl>
                                              <p:pRg st="7" end="7"/>
                                            </p:txEl>
                                          </p:spTgt>
                                        </p:tgtEl>
                                      </p:cBhvr>
                                    </p:animEffect>
                                    <p:anim calcmode="lin" valueType="num">
                                      <p:cBhvr>
                                        <p:cTn id="48"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5">
                                            <p:txEl>
                                              <p:pRg st="9" end="9"/>
                                            </p:txEl>
                                          </p:spTgt>
                                        </p:tgtEl>
                                        <p:attrNameLst>
                                          <p:attrName>style.visibility</p:attrName>
                                        </p:attrNameLst>
                                      </p:cBhvr>
                                      <p:to>
                                        <p:strVal val="visible"/>
                                      </p:to>
                                    </p:set>
                                    <p:animEffect transition="in" filter="fade">
                                      <p:cBhvr>
                                        <p:cTn id="54" dur="1000"/>
                                        <p:tgtEl>
                                          <p:spTgt spid="5">
                                            <p:txEl>
                                              <p:pRg st="9" end="9"/>
                                            </p:txEl>
                                          </p:spTgt>
                                        </p:tgtEl>
                                      </p:cBhvr>
                                    </p:animEffect>
                                    <p:anim calcmode="lin" valueType="num">
                                      <p:cBhvr>
                                        <p:cTn id="55"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5">
                                            <p:txEl>
                                              <p:pRg st="10" end="10"/>
                                            </p:txEl>
                                          </p:spTgt>
                                        </p:tgtEl>
                                        <p:attrNameLst>
                                          <p:attrName>style.visibility</p:attrName>
                                        </p:attrNameLst>
                                      </p:cBhvr>
                                      <p:to>
                                        <p:strVal val="visible"/>
                                      </p:to>
                                    </p:set>
                                    <p:animEffect transition="in" filter="fade">
                                      <p:cBhvr>
                                        <p:cTn id="61" dur="1000"/>
                                        <p:tgtEl>
                                          <p:spTgt spid="5">
                                            <p:txEl>
                                              <p:pRg st="10" end="10"/>
                                            </p:txEl>
                                          </p:spTgt>
                                        </p:tgtEl>
                                      </p:cBhvr>
                                    </p:animEffect>
                                    <p:anim calcmode="lin" valueType="num">
                                      <p:cBhvr>
                                        <p:cTn id="62"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63"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7299C-4AE3-6092-29B1-41CB341529A6}"/>
            </a:ext>
          </a:extLst>
        </p:cNvPr>
        <p:cNvGrpSpPr/>
        <p:nvPr/>
      </p:nvGrpSpPr>
      <p:grpSpPr>
        <a:xfrm>
          <a:off x="0" y="0"/>
          <a:ext cx="0" cy="0"/>
          <a:chOff x="0" y="0"/>
          <a:chExt cx="0" cy="0"/>
        </a:xfrm>
      </p:grpSpPr>
      <p:sp>
        <p:nvSpPr>
          <p:cNvPr id="2" name="Shape 413">
            <a:extLst>
              <a:ext uri="{FF2B5EF4-FFF2-40B4-BE49-F238E27FC236}">
                <a16:creationId xmlns:a16="http://schemas.microsoft.com/office/drawing/2014/main" id="{ADF61160-2C41-E58C-8A86-FC2879E1D252}"/>
              </a:ext>
            </a:extLst>
          </p:cNvPr>
          <p:cNvSpPr txBox="1">
            <a:spLocks/>
          </p:cNvSpPr>
          <p:nvPr/>
        </p:nvSpPr>
        <p:spPr>
          <a:xfrm>
            <a:off x="204702" y="2719983"/>
            <a:ext cx="9760661" cy="831900"/>
          </a:xfrm>
          <a:prstGeom prst="rect">
            <a:avLst/>
          </a:prstGeom>
        </p:spPr>
        <p:txBody>
          <a:bodyPr lIns="121900" tIns="121900" rIns="121900" bIns="121900" numCol="1" anchor="b" anchorCtr="0">
            <a:noAutofit/>
          </a:bodyPr>
          <a:lstStyle/>
          <a:p>
            <a:r>
              <a:rPr lang="en-GB" sz="3200" b="1" dirty="0">
                <a:latin typeface="Helvetica" panose="020B0604020202020204" pitchFamily="34" charset="0"/>
                <a:cs typeface="Helvetica" panose="020B0604020202020204" pitchFamily="34" charset="0"/>
              </a:rPr>
              <a:t>Portal enhancements  </a:t>
            </a:r>
          </a:p>
        </p:txBody>
      </p:sp>
    </p:spTree>
    <p:extLst>
      <p:ext uri="{BB962C8B-B14F-4D97-AF65-F5344CB8AC3E}">
        <p14:creationId xmlns:p14="http://schemas.microsoft.com/office/powerpoint/2010/main" val="3252978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9B2F37-FE32-5F8E-1B9B-685F667903CF}"/>
              </a:ext>
            </a:extLst>
          </p:cNvPr>
          <p:cNvSpPr txBox="1">
            <a:spLocks/>
          </p:cNvSpPr>
          <p:nvPr/>
        </p:nvSpPr>
        <p:spPr>
          <a:xfrm>
            <a:off x="148855" y="722586"/>
            <a:ext cx="7986151" cy="5943600"/>
          </a:xfrm>
          <a:prstGeom prst="rect">
            <a:avLst/>
          </a:prstGeom>
        </p:spPr>
        <p:txBody>
          <a:bodyPr>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6200" b="1" dirty="0">
                <a:latin typeface="Helvetica" panose="020B0604020202020204" pitchFamily="34" charset="0"/>
                <a:cs typeface="Helvetica" panose="020B0604020202020204" pitchFamily="34" charset="0"/>
              </a:rPr>
              <a:t>  </a:t>
            </a:r>
            <a:endParaRPr lang="en-GB" sz="5000" dirty="0">
              <a:latin typeface="Helvetica" panose="020B0604020202020204" pitchFamily="34" charset="0"/>
              <a:ea typeface="Aptos" panose="020B0004020202020204" pitchFamily="34" charset="0"/>
              <a:cs typeface="Helvetica" panose="020B0604020202020204" pitchFamily="34" charset="0"/>
            </a:endParaRPr>
          </a:p>
          <a:p>
            <a:pPr marL="0" indent="0">
              <a:buNone/>
            </a:pPr>
            <a:endParaRPr lang="en-GB" sz="5000" dirty="0">
              <a:latin typeface="Helvetica" panose="020B0604020202020204" pitchFamily="34" charset="0"/>
              <a:ea typeface="Aptos" panose="020B0004020202020204" pitchFamily="34" charset="0"/>
              <a:cs typeface="Helvetica" panose="020B0604020202020204" pitchFamily="34" charset="0"/>
            </a:endParaRPr>
          </a:p>
          <a:p>
            <a:r>
              <a:rPr lang="en-GB" sz="5000" dirty="0">
                <a:latin typeface="Helvetica" panose="020B0604020202020204" pitchFamily="34" charset="0"/>
                <a:ea typeface="Aptos" panose="020B0004020202020204" pitchFamily="34" charset="0"/>
                <a:cs typeface="Helvetica" panose="020B0604020202020204" pitchFamily="34" charset="0"/>
              </a:rPr>
              <a:t>The remove box now disappears once a learning agreement has been signed</a:t>
            </a:r>
          </a:p>
          <a:p>
            <a:r>
              <a:rPr lang="en-GB" sz="5000" dirty="0">
                <a:latin typeface="Helvetica" panose="020B0604020202020204" pitchFamily="34" charset="0"/>
                <a:ea typeface="Aptos" panose="020B0004020202020204" pitchFamily="34" charset="0"/>
                <a:cs typeface="Helvetica" panose="020B0604020202020204" pitchFamily="34" charset="0"/>
              </a:rPr>
              <a:t>You can now search for removed students from </a:t>
            </a:r>
            <a:r>
              <a:rPr lang="en-GB" sz="5000">
                <a:latin typeface="Helvetica" panose="020B0604020202020204" pitchFamily="34" charset="0"/>
                <a:ea typeface="Aptos" panose="020B0004020202020204" pitchFamily="34" charset="0"/>
                <a:cs typeface="Helvetica" panose="020B0604020202020204" pitchFamily="34" charset="0"/>
              </a:rPr>
              <a:t>the application </a:t>
            </a:r>
            <a:r>
              <a:rPr lang="en-GB" sz="5000" dirty="0">
                <a:latin typeface="Helvetica" panose="020B0604020202020204" pitchFamily="34" charset="0"/>
                <a:ea typeface="Aptos" panose="020B0004020202020204" pitchFamily="34" charset="0"/>
                <a:cs typeface="Helvetica" panose="020B0604020202020204" pitchFamily="34" charset="0"/>
              </a:rPr>
              <a:t>worklist. You must input name and DOB.</a:t>
            </a:r>
          </a:p>
          <a:p>
            <a:r>
              <a:rPr lang="en-GB" sz="5000" dirty="0">
                <a:latin typeface="Helvetica" panose="020B0604020202020204" pitchFamily="34" charset="0"/>
                <a:ea typeface="Aptos" panose="020B0004020202020204" pitchFamily="34" charset="0"/>
                <a:cs typeface="Helvetica" panose="020B0604020202020204" pitchFamily="34" charset="0"/>
              </a:rPr>
              <a:t>Average days counter will now re set to 1 day when a student is transferred from one LC to another.</a:t>
            </a:r>
          </a:p>
          <a:p>
            <a:endParaRPr lang="en-GB" sz="5000" dirty="0">
              <a:latin typeface="Helvetica" panose="020B0604020202020204" pitchFamily="34" charset="0"/>
              <a:ea typeface="Aptos" panose="020B0004020202020204" pitchFamily="34" charset="0"/>
              <a:cs typeface="Helvetica" panose="020B0604020202020204" pitchFamily="34" charset="0"/>
            </a:endParaRPr>
          </a:p>
          <a:p>
            <a:endParaRPr lang="en-GB" sz="5000" dirty="0">
              <a:latin typeface="Helvetica" panose="020B0604020202020204" pitchFamily="34" charset="0"/>
              <a:cs typeface="Helvetica" panose="020B0604020202020204" pitchFamily="34" charset="0"/>
            </a:endParaRPr>
          </a:p>
          <a:p>
            <a:pPr marL="0" indent="0">
              <a:buFont typeface="Arial" pitchFamily="34" charset="0"/>
              <a:buNone/>
            </a:pPr>
            <a:r>
              <a:rPr lang="en-GB" sz="6200" b="1" dirty="0">
                <a:latin typeface="Helvetica" panose="020B0604020202020204" pitchFamily="34" charset="0"/>
                <a:cs typeface="Helvetica" panose="020B0604020202020204" pitchFamily="34" charset="0"/>
              </a:rPr>
              <a:t>On our wish list – Re set average days </a:t>
            </a:r>
          </a:p>
          <a:p>
            <a:pPr marL="0" indent="0">
              <a:buNone/>
            </a:pPr>
            <a:endParaRPr lang="en-GB" sz="5000" dirty="0">
              <a:latin typeface="Helvetica" panose="020B0604020202020204" pitchFamily="34" charset="0"/>
              <a:cs typeface="Helvetica" panose="020B0604020202020204" pitchFamily="34" charset="0"/>
            </a:endParaRPr>
          </a:p>
          <a:p>
            <a:r>
              <a:rPr lang="en-GB" sz="5000" dirty="0">
                <a:latin typeface="Helvetica" panose="020B0604020202020204" pitchFamily="34" charset="0"/>
                <a:cs typeface="Helvetica" panose="020B0604020202020204" pitchFamily="34" charset="0"/>
              </a:rPr>
              <a:t>If an application is awaiting information and the average days are still counting (typically when they have been sample checked).</a:t>
            </a:r>
          </a:p>
          <a:p>
            <a:pPr marL="0" indent="0">
              <a:buFont typeface="Arial" pitchFamily="34" charset="0"/>
              <a:buNone/>
            </a:pPr>
            <a:endParaRPr lang="en-GB" dirty="0">
              <a:latin typeface="Helvetica" panose="020B0604020202020204" pitchFamily="34" charset="0"/>
              <a:cs typeface="Helvetica" panose="020B0604020202020204" pitchFamily="34" charset="0"/>
            </a:endParaRPr>
          </a:p>
        </p:txBody>
      </p:sp>
      <p:pic>
        <p:nvPicPr>
          <p:cNvPr id="2050" name="Picture 2" descr="Truck Delivered icon SVG Vector &amp; PNG Free Download | UXWing">
            <a:extLst>
              <a:ext uri="{FF2B5EF4-FFF2-40B4-BE49-F238E27FC236}">
                <a16:creationId xmlns:a16="http://schemas.microsoft.com/office/drawing/2014/main" id="{635AFEE1-9AF2-AA63-32D5-0BE7B072CE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3913" y="1033463"/>
            <a:ext cx="3117466" cy="239761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C8D6F3C-F348-0BCF-E756-8550E1651244}"/>
              </a:ext>
            </a:extLst>
          </p:cNvPr>
          <p:cNvPicPr>
            <a:picLocks noChangeAspect="1"/>
          </p:cNvPicPr>
          <p:nvPr/>
        </p:nvPicPr>
        <p:blipFill>
          <a:blip r:embed="rId3"/>
          <a:srcRect l="21925" t="9493" r="22339" b="11974"/>
          <a:stretch/>
        </p:blipFill>
        <p:spPr>
          <a:xfrm>
            <a:off x="8818179" y="3429000"/>
            <a:ext cx="2148720" cy="3237186"/>
          </a:xfrm>
          <a:prstGeom prst="rect">
            <a:avLst/>
          </a:prstGeom>
        </p:spPr>
      </p:pic>
      <p:sp>
        <p:nvSpPr>
          <p:cNvPr id="4" name="TextBox 3">
            <a:extLst>
              <a:ext uri="{FF2B5EF4-FFF2-40B4-BE49-F238E27FC236}">
                <a16:creationId xmlns:a16="http://schemas.microsoft.com/office/drawing/2014/main" id="{5B8D806B-B4F2-4F4E-860E-4960CEBE8584}"/>
              </a:ext>
            </a:extLst>
          </p:cNvPr>
          <p:cNvSpPr txBox="1"/>
          <p:nvPr/>
        </p:nvSpPr>
        <p:spPr>
          <a:xfrm>
            <a:off x="5491655" y="3021724"/>
            <a:ext cx="914400" cy="914400"/>
          </a:xfrm>
          <a:prstGeom prst="rect">
            <a:avLst/>
          </a:prstGeom>
          <a:noFill/>
        </p:spPr>
        <p:txBody>
          <a:bodyPr wrap="square" rtlCol="0">
            <a:spAutoFit/>
          </a:bodyPr>
          <a:lstStyle/>
          <a:p>
            <a:endParaRPr lang="en-GB" dirty="0"/>
          </a:p>
        </p:txBody>
      </p:sp>
      <p:sp>
        <p:nvSpPr>
          <p:cNvPr id="7" name="TextBox 6">
            <a:extLst>
              <a:ext uri="{FF2B5EF4-FFF2-40B4-BE49-F238E27FC236}">
                <a16:creationId xmlns:a16="http://schemas.microsoft.com/office/drawing/2014/main" id="{00B82B4A-A346-604C-A93A-83404F9AB912}"/>
              </a:ext>
            </a:extLst>
          </p:cNvPr>
          <p:cNvSpPr txBox="1"/>
          <p:nvPr/>
        </p:nvSpPr>
        <p:spPr>
          <a:xfrm>
            <a:off x="148855" y="99848"/>
            <a:ext cx="6097904" cy="584775"/>
          </a:xfrm>
          <a:prstGeom prst="rect">
            <a:avLst/>
          </a:prstGeom>
          <a:noFill/>
        </p:spPr>
        <p:txBody>
          <a:bodyPr wrap="square">
            <a:spAutoFit/>
          </a:bodyPr>
          <a:lstStyle/>
          <a:p>
            <a:r>
              <a:rPr lang="en-GB" sz="3200" b="1" dirty="0"/>
              <a:t>You Asked &amp; We Delivered</a:t>
            </a:r>
          </a:p>
        </p:txBody>
      </p:sp>
    </p:spTree>
    <p:extLst>
      <p:ext uri="{BB962C8B-B14F-4D97-AF65-F5344CB8AC3E}">
        <p14:creationId xmlns:p14="http://schemas.microsoft.com/office/powerpoint/2010/main" val="401270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1+#ppt_w/2"/>
                                          </p:val>
                                        </p:tav>
                                        <p:tav tm="100000">
                                          <p:val>
                                            <p:strVal val="#ppt_x"/>
                                          </p:val>
                                        </p:tav>
                                      </p:tavLst>
                                    </p:anim>
                                    <p:anim calcmode="lin" valueType="num">
                                      <p:cBhvr additive="base">
                                        <p:cTn id="12"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 calcmode="lin" valueType="num">
                                      <p:cBhvr additive="base">
                                        <p:cTn id="28" dur="500" fill="hold"/>
                                        <p:tgtEl>
                                          <p:spTgt spid="2">
                                            <p:txEl>
                                              <p:pRg st="7" end="7"/>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2">
                                            <p:txEl>
                                              <p:pRg st="7" end="7"/>
                                            </p:txEl>
                                          </p:spTgt>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1+#ppt_w/2"/>
                                          </p:val>
                                        </p:tav>
                                        <p:tav tm="100000">
                                          <p:val>
                                            <p:strVal val="#ppt_x"/>
                                          </p:val>
                                        </p:tav>
                                      </p:tavLst>
                                    </p:anim>
                                    <p:anim calcmode="lin" valueType="num">
                                      <p:cBhvr additive="base">
                                        <p:cTn id="3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xEl>
                                              <p:pRg st="9" end="9"/>
                                            </p:txEl>
                                          </p:spTgt>
                                        </p:tgtEl>
                                        <p:attrNameLst>
                                          <p:attrName>style.visibility</p:attrName>
                                        </p:attrNameLst>
                                      </p:cBhvr>
                                      <p:to>
                                        <p:strVal val="visible"/>
                                      </p:to>
                                    </p:set>
                                    <p:animEffect transition="in" filter="fade">
                                      <p:cBhvr>
                                        <p:cTn id="38"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413"/>
          <p:cNvSpPr txBox="1">
            <a:spLocks/>
          </p:cNvSpPr>
          <p:nvPr/>
        </p:nvSpPr>
        <p:spPr>
          <a:xfrm>
            <a:off x="204702" y="2719983"/>
            <a:ext cx="9760661" cy="831900"/>
          </a:xfrm>
          <a:prstGeom prst="rect">
            <a:avLst/>
          </a:prstGeom>
        </p:spPr>
        <p:txBody>
          <a:bodyPr lIns="121900" tIns="121900" rIns="121900" bIns="121900" numCol="1" anchor="b" anchorCtr="0">
            <a:noAutofit/>
          </a:bodyPr>
          <a:lstStyle/>
          <a:p>
            <a:r>
              <a:rPr lang="en-GB" sz="3200" b="1" dirty="0">
                <a:latin typeface="Helvetica" panose="020B0604020202020204" pitchFamily="34" charset="0"/>
                <a:cs typeface="Helvetica" panose="020B0604020202020204" pitchFamily="34" charset="0"/>
              </a:rPr>
              <a:t>Online application for EMA/WGLG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A27761-80A3-6164-DC70-738356C01F26}"/>
              </a:ext>
            </a:extLst>
          </p:cNvPr>
          <p:cNvSpPr txBox="1"/>
          <p:nvPr/>
        </p:nvSpPr>
        <p:spPr>
          <a:xfrm>
            <a:off x="422910" y="249170"/>
            <a:ext cx="8870212" cy="535531"/>
          </a:xfrm>
          <a:prstGeom prst="rect">
            <a:avLst/>
          </a:prstGeom>
          <a:noFill/>
        </p:spPr>
        <p:txBody>
          <a:bodyPr wrap="square">
            <a:spAutoFit/>
          </a:bodyPr>
          <a:lstStyle/>
          <a:p>
            <a:pPr>
              <a:lnSpc>
                <a:spcPct val="90000"/>
              </a:lnSpc>
              <a:spcBef>
                <a:spcPct val="0"/>
              </a:spcBef>
              <a:spcAft>
                <a:spcPts val="600"/>
              </a:spcAft>
            </a:pPr>
            <a:r>
              <a:rPr lang="en-US" sz="3200" b="1" dirty="0">
                <a:ea typeface="+mj-ea"/>
                <a:cs typeface="Helvetica" panose="020B0604020202020204" pitchFamily="34" charset="0"/>
              </a:rPr>
              <a:t>Tell us more </a:t>
            </a:r>
            <a:endParaRPr lang="en-US" sz="3200" b="1" kern="1200" dirty="0">
              <a:solidFill>
                <a:schemeClr val="tx1"/>
              </a:solidFill>
              <a:ea typeface="+mj-ea"/>
              <a:cs typeface="Helvetica" panose="020B0604020202020204" pitchFamily="34" charset="0"/>
            </a:endParaRPr>
          </a:p>
        </p:txBody>
      </p:sp>
      <p:sp>
        <p:nvSpPr>
          <p:cNvPr id="4" name="Content Placeholder 1">
            <a:extLst>
              <a:ext uri="{FF2B5EF4-FFF2-40B4-BE49-F238E27FC236}">
                <a16:creationId xmlns:a16="http://schemas.microsoft.com/office/drawing/2014/main" id="{FF11E818-88E5-8046-9D83-721AA728AB56}"/>
              </a:ext>
            </a:extLst>
          </p:cNvPr>
          <p:cNvSpPr txBox="1">
            <a:spLocks/>
          </p:cNvSpPr>
          <p:nvPr/>
        </p:nvSpPr>
        <p:spPr>
          <a:xfrm>
            <a:off x="266081" y="1334617"/>
            <a:ext cx="9027041" cy="4188766"/>
          </a:xfrm>
          <a:prstGeom prst="rect">
            <a:avLst/>
          </a:prstGeom>
        </p:spPr>
        <p:txBody>
          <a:bodyPr vert="horz" lIns="91440" tIns="45720" rIns="91440" bIns="45720" rtlCol="0" anchor="t">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dirty="0">
                <a:cs typeface="Helvetica" panose="020B0604020202020204" pitchFamily="34" charset="0"/>
              </a:rPr>
              <a:t>Have you attended an online demo session, if not the next sessions will be held on 1</a:t>
            </a:r>
            <a:r>
              <a:rPr lang="en-GB" sz="2400" baseline="30000" dirty="0">
                <a:cs typeface="Helvetica" panose="020B0604020202020204" pitchFamily="34" charset="0"/>
              </a:rPr>
              <a:t>st</a:t>
            </a:r>
            <a:r>
              <a:rPr lang="en-GB" sz="2400" dirty="0">
                <a:cs typeface="Helvetica" panose="020B0604020202020204" pitchFamily="34" charset="0"/>
              </a:rPr>
              <a:t> and 6</a:t>
            </a:r>
            <a:r>
              <a:rPr lang="en-GB" sz="2400" baseline="30000" dirty="0">
                <a:cs typeface="Helvetica" panose="020B0604020202020204" pitchFamily="34" charset="0"/>
              </a:rPr>
              <a:t>th </a:t>
            </a:r>
            <a:r>
              <a:rPr lang="en-GB" sz="2400" dirty="0">
                <a:cs typeface="Helvetica" panose="020B0604020202020204" pitchFamily="34" charset="0"/>
              </a:rPr>
              <a:t>May 2025</a:t>
            </a:r>
          </a:p>
          <a:p>
            <a:pPr marL="0" indent="0">
              <a:buNone/>
            </a:pPr>
            <a:endParaRPr lang="en-GB" sz="2400" dirty="0">
              <a:cs typeface="Helvetica" panose="020B0604020202020204" pitchFamily="34" charset="0"/>
            </a:endParaRPr>
          </a:p>
          <a:p>
            <a:r>
              <a:rPr lang="en-GB" sz="2400" dirty="0">
                <a:cs typeface="Helvetica" panose="020B0604020202020204" pitchFamily="34" charset="0"/>
              </a:rPr>
              <a:t>Are you offering students help and support with their online application</a:t>
            </a:r>
          </a:p>
          <a:p>
            <a:pPr marL="0" indent="0">
              <a:buNone/>
            </a:pPr>
            <a:endParaRPr lang="en-GB" sz="2400" dirty="0">
              <a:cs typeface="Helvetica" panose="020B0604020202020204" pitchFamily="34" charset="0"/>
            </a:endParaRPr>
          </a:p>
          <a:p>
            <a:r>
              <a:rPr lang="en-GB" sz="2400" dirty="0">
                <a:cs typeface="Helvetica" panose="020B0604020202020204" pitchFamily="34" charset="0"/>
              </a:rPr>
              <a:t>Learning Centre’s should promote the online application to your students over applying on paper</a:t>
            </a:r>
          </a:p>
          <a:p>
            <a:pPr marL="0" indent="0">
              <a:buNone/>
            </a:pPr>
            <a:endParaRPr lang="en-GB" sz="2400" dirty="0">
              <a:cs typeface="Helvetica" panose="020B0604020202020204" pitchFamily="34" charset="0"/>
            </a:endParaRPr>
          </a:p>
          <a:p>
            <a:r>
              <a:rPr lang="en-GB" sz="2400" dirty="0">
                <a:cs typeface="Helvetica" panose="020B0604020202020204" pitchFamily="34" charset="0"/>
              </a:rPr>
              <a:t>Please provide SLC with feedback from your students regarding the online application experience</a:t>
            </a:r>
          </a:p>
          <a:p>
            <a:pPr marL="0" indent="0">
              <a:buNone/>
            </a:pPr>
            <a:endParaRPr lang="en-GB" sz="2400" dirty="0">
              <a:latin typeface="Helvetica" panose="020B0604020202020204" pitchFamily="34" charset="0"/>
              <a:cs typeface="Helvetica" panose="020B0604020202020204" pitchFamily="34" charset="0"/>
            </a:endParaRPr>
          </a:p>
          <a:p>
            <a:endParaRPr lang="en-GB" sz="2400" dirty="0">
              <a:latin typeface="Helvetica" panose="020B0604020202020204" pitchFamily="34" charset="0"/>
              <a:cs typeface="Helvetica" panose="020B0604020202020204" pitchFamily="34" charset="0"/>
            </a:endParaRPr>
          </a:p>
          <a:p>
            <a:endParaRPr lang="en-GB" sz="2400" dirty="0">
              <a:latin typeface="Helvetica" panose="020B0604020202020204" pitchFamily="34" charset="0"/>
              <a:cs typeface="Helvetica" panose="020B0604020202020204" pitchFamily="34" charset="0"/>
            </a:endParaRPr>
          </a:p>
          <a:p>
            <a:endParaRPr lang="en-GB" sz="2400" dirty="0">
              <a:latin typeface="Helvetica" panose="020B0604020202020204" pitchFamily="34" charset="0"/>
              <a:cs typeface="Helvetica" panose="020B0604020202020204" pitchFamily="34" charset="0"/>
            </a:endParaRPr>
          </a:p>
          <a:p>
            <a:endParaRPr lang="en-GB" sz="2400" dirty="0">
              <a:latin typeface="Helvetica" panose="020B0604020202020204" pitchFamily="34" charset="0"/>
              <a:cs typeface="Helvetica" panose="020B0604020202020204" pitchFamily="34" charset="0"/>
            </a:endParaRPr>
          </a:p>
          <a:p>
            <a:endParaRPr lang="en-US" sz="2200" dirty="0">
              <a:latin typeface="Helvetica" panose="020B0604020202020204" pitchFamily="34" charset="0"/>
              <a:cs typeface="Helvetica" panose="020B0604020202020204" pitchFamily="34" charset="0"/>
            </a:endParaRPr>
          </a:p>
          <a:p>
            <a:pPr marL="0" indent="0">
              <a:buFont typeface="Arial" pitchFamily="34" charset="0"/>
              <a:buNone/>
            </a:pPr>
            <a:endParaRPr lang="en-US" sz="2200" dirty="0">
              <a:latin typeface="Helvetica" panose="020B0604020202020204" pitchFamily="34" charset="0"/>
              <a:cs typeface="Helvetica" panose="020B0604020202020204" pitchFamily="34" charset="0"/>
            </a:endParaRPr>
          </a:p>
        </p:txBody>
      </p:sp>
      <p:pic>
        <p:nvPicPr>
          <p:cNvPr id="1028" name="Picture 4" descr="Apply Online Button&quot; Images – Browse 43 Stock Photos, Vectors, and Video |  Adobe Stock">
            <a:extLst>
              <a:ext uri="{FF2B5EF4-FFF2-40B4-BE49-F238E27FC236}">
                <a16:creationId xmlns:a16="http://schemas.microsoft.com/office/drawing/2014/main" id="{1C41793B-BD4A-C9ED-65C7-9AF85295DB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71" t="18282" r="1326" b="33134"/>
          <a:stretch/>
        </p:blipFill>
        <p:spPr bwMode="auto">
          <a:xfrm rot="5400000">
            <a:off x="7680768" y="2913057"/>
            <a:ext cx="5618328" cy="1684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197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9B2F37-FE32-5F8E-1B9B-685F667903CF}"/>
              </a:ext>
            </a:extLst>
          </p:cNvPr>
          <p:cNvSpPr txBox="1">
            <a:spLocks/>
          </p:cNvSpPr>
          <p:nvPr/>
        </p:nvSpPr>
        <p:spPr>
          <a:xfrm>
            <a:off x="108662" y="979201"/>
            <a:ext cx="12083337" cy="543164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1800" b="0" i="0" dirty="0">
              <a:solidFill>
                <a:srgbClr val="000000"/>
              </a:solidFill>
              <a:effectLst/>
            </a:endParaRPr>
          </a:p>
          <a:p>
            <a:endParaRPr lang="en-GB" sz="1800" dirty="0">
              <a:solidFill>
                <a:srgbClr val="000000"/>
              </a:solidFill>
            </a:endParaRPr>
          </a:p>
          <a:p>
            <a:r>
              <a:rPr lang="en-GB" sz="2400" b="0" i="0" dirty="0">
                <a:solidFill>
                  <a:srgbClr val="000000"/>
                </a:solidFill>
                <a:effectLst/>
              </a:rPr>
              <a:t>Starting from the new academic year in September 2025, the threshold for households with one dependent child will increase from £20,817 to </a:t>
            </a:r>
            <a:r>
              <a:rPr lang="en-GB" sz="2400" b="1" i="0" dirty="0">
                <a:solidFill>
                  <a:srgbClr val="000000"/>
                </a:solidFill>
                <a:effectLst/>
              </a:rPr>
              <a:t>£23,400. </a:t>
            </a:r>
            <a:r>
              <a:rPr lang="en-GB" sz="2400" b="0" i="0" dirty="0">
                <a:solidFill>
                  <a:srgbClr val="000000"/>
                </a:solidFill>
                <a:effectLst/>
              </a:rPr>
              <a:t>This means students in families with a household income of </a:t>
            </a:r>
            <a:r>
              <a:rPr lang="en-GB" sz="2400" b="1" i="0" dirty="0">
                <a:solidFill>
                  <a:srgbClr val="000000"/>
                </a:solidFill>
                <a:effectLst/>
              </a:rPr>
              <a:t>£23,400 </a:t>
            </a:r>
            <a:r>
              <a:rPr lang="en-GB" sz="2400" b="0" i="0" dirty="0">
                <a:solidFill>
                  <a:srgbClr val="000000"/>
                </a:solidFill>
                <a:effectLst/>
              </a:rPr>
              <a:t>or less will be eligible to receive EMA.</a:t>
            </a:r>
          </a:p>
          <a:p>
            <a:pPr marL="0" indent="0">
              <a:buNone/>
            </a:pPr>
            <a:endParaRPr lang="en-GB" sz="2400" b="0" i="0" dirty="0">
              <a:solidFill>
                <a:srgbClr val="000000"/>
              </a:solidFill>
              <a:effectLst/>
            </a:endParaRPr>
          </a:p>
          <a:p>
            <a:r>
              <a:rPr lang="en-GB" sz="2400" b="0" i="0" dirty="0">
                <a:solidFill>
                  <a:srgbClr val="000000"/>
                </a:solidFill>
                <a:effectLst/>
              </a:rPr>
              <a:t>The threshold for households with two or more dependents will also increase from £23,077 to </a:t>
            </a:r>
            <a:r>
              <a:rPr lang="en-GB" sz="2400" b="1" i="0" dirty="0">
                <a:solidFill>
                  <a:srgbClr val="000000"/>
                </a:solidFill>
                <a:effectLst/>
              </a:rPr>
              <a:t>£25,974</a:t>
            </a:r>
            <a:r>
              <a:rPr lang="en-GB" sz="2400" b="0" i="0" dirty="0">
                <a:solidFill>
                  <a:srgbClr val="000000"/>
                </a:solidFill>
                <a:effectLst/>
              </a:rPr>
              <a:t>. Therefore, students in families with two or more dependents and a household income of </a:t>
            </a:r>
            <a:r>
              <a:rPr lang="en-GB" sz="2400" b="1" i="0" dirty="0">
                <a:solidFill>
                  <a:srgbClr val="000000"/>
                </a:solidFill>
                <a:effectLst/>
              </a:rPr>
              <a:t>£25,974 </a:t>
            </a:r>
            <a:r>
              <a:rPr lang="en-GB" sz="2400" b="0" i="0" dirty="0">
                <a:solidFill>
                  <a:srgbClr val="000000"/>
                </a:solidFill>
                <a:effectLst/>
              </a:rPr>
              <a:t>or less will be eligible to receive EMA.</a:t>
            </a:r>
          </a:p>
          <a:p>
            <a:pPr marL="0" indent="0">
              <a:buNone/>
            </a:pPr>
            <a:endParaRPr lang="en-GB" sz="2400" b="0" i="0" dirty="0">
              <a:solidFill>
                <a:srgbClr val="000000"/>
              </a:solidFill>
              <a:effectLst/>
            </a:endParaRPr>
          </a:p>
          <a:p>
            <a:r>
              <a:rPr lang="en-GB" sz="2400" b="0" i="0" dirty="0">
                <a:solidFill>
                  <a:srgbClr val="000000"/>
                </a:solidFill>
                <a:effectLst/>
              </a:rPr>
              <a:t>Students who were previously ineligible due to their household income being too high may now be eligible from September. Please encourage them to apply if they're still in study by then.</a:t>
            </a:r>
            <a:br>
              <a:rPr lang="en-GB" sz="1800" dirty="0"/>
            </a:br>
            <a:endParaRPr lang="en-GB" sz="1800" b="1" dirty="0">
              <a:cs typeface="Helvetica" panose="020B0604020202020204" pitchFamily="34" charset="0"/>
            </a:endParaRPr>
          </a:p>
        </p:txBody>
      </p:sp>
      <p:sp>
        <p:nvSpPr>
          <p:cNvPr id="3" name="TextBox 2">
            <a:extLst>
              <a:ext uri="{FF2B5EF4-FFF2-40B4-BE49-F238E27FC236}">
                <a16:creationId xmlns:a16="http://schemas.microsoft.com/office/drawing/2014/main" id="{D3AB2FD1-16B3-8F9B-E117-AAD1AD4CD09C}"/>
              </a:ext>
            </a:extLst>
          </p:cNvPr>
          <p:cNvSpPr txBox="1"/>
          <p:nvPr/>
        </p:nvSpPr>
        <p:spPr>
          <a:xfrm>
            <a:off x="348693" y="154764"/>
            <a:ext cx="8554074" cy="584775"/>
          </a:xfrm>
          <a:prstGeom prst="rect">
            <a:avLst/>
          </a:prstGeom>
          <a:noFill/>
        </p:spPr>
        <p:txBody>
          <a:bodyPr wrap="square" rtlCol="0">
            <a:spAutoFit/>
          </a:bodyPr>
          <a:lstStyle/>
          <a:p>
            <a:r>
              <a:rPr lang="en-GB" sz="3200" b="1" dirty="0"/>
              <a:t>Household income Threshold increase for 25/26</a:t>
            </a:r>
          </a:p>
        </p:txBody>
      </p:sp>
    </p:spTree>
    <p:extLst>
      <p:ext uri="{BB962C8B-B14F-4D97-AF65-F5344CB8AC3E}">
        <p14:creationId xmlns:p14="http://schemas.microsoft.com/office/powerpoint/2010/main" val="2660404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a:extLst>
              <a:ext uri="{FF2B5EF4-FFF2-40B4-BE49-F238E27FC236}">
                <a16:creationId xmlns:a16="http://schemas.microsoft.com/office/drawing/2014/main" id="{DA004262-1602-4481-D10E-85825D4398F2}"/>
              </a:ext>
            </a:extLst>
          </p:cNvPr>
          <p:cNvPicPr>
            <a:picLocks noChangeAspect="1"/>
          </p:cNvPicPr>
          <p:nvPr/>
        </p:nvPicPr>
        <p:blipFill>
          <a:blip r:embed="rId2"/>
          <a:stretch>
            <a:fillRect/>
          </a:stretch>
        </p:blipFill>
        <p:spPr>
          <a:xfrm>
            <a:off x="1360714" y="1389511"/>
            <a:ext cx="9470572" cy="3833769"/>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414573C-BE69-62A3-D1EF-FBA5892AE870}"/>
              </a:ext>
            </a:extLst>
          </p:cNvPr>
          <p:cNvSpPr txBox="1"/>
          <p:nvPr/>
        </p:nvSpPr>
        <p:spPr>
          <a:xfrm>
            <a:off x="182880" y="158404"/>
            <a:ext cx="4163744" cy="584775"/>
          </a:xfrm>
          <a:prstGeom prst="rect">
            <a:avLst/>
          </a:prstGeom>
          <a:noFill/>
        </p:spPr>
        <p:txBody>
          <a:bodyPr wrap="square" rtlCol="0">
            <a:spAutoFit/>
          </a:bodyPr>
          <a:lstStyle/>
          <a:p>
            <a:r>
              <a:rPr lang="en-GB" sz="3200" b="1" dirty="0"/>
              <a:t>Online application </a:t>
            </a:r>
          </a:p>
        </p:txBody>
      </p:sp>
      <p:sp>
        <p:nvSpPr>
          <p:cNvPr id="6" name="TextBox 5">
            <a:extLst>
              <a:ext uri="{FF2B5EF4-FFF2-40B4-BE49-F238E27FC236}">
                <a16:creationId xmlns:a16="http://schemas.microsoft.com/office/drawing/2014/main" id="{3B8F7A6E-5C55-44FB-77C6-69B460157BA5}"/>
              </a:ext>
            </a:extLst>
          </p:cNvPr>
          <p:cNvSpPr txBox="1"/>
          <p:nvPr/>
        </p:nvSpPr>
        <p:spPr>
          <a:xfrm>
            <a:off x="1200150" y="5468490"/>
            <a:ext cx="7052310" cy="646331"/>
          </a:xfrm>
          <a:prstGeom prst="rect">
            <a:avLst/>
          </a:prstGeom>
          <a:noFill/>
        </p:spPr>
        <p:txBody>
          <a:bodyPr wrap="square" rtlCol="0">
            <a:spAutoFit/>
          </a:bodyPr>
          <a:lstStyle/>
          <a:p>
            <a:r>
              <a:rPr lang="en-GB" dirty="0"/>
              <a:t>https://www.studentfinancewales.co.uk/further-education-funding/education-maintenance-allowance/how-and-when-to-apply/</a:t>
            </a:r>
          </a:p>
        </p:txBody>
      </p:sp>
    </p:spTree>
    <p:extLst>
      <p:ext uri="{BB962C8B-B14F-4D97-AF65-F5344CB8AC3E}">
        <p14:creationId xmlns:p14="http://schemas.microsoft.com/office/powerpoint/2010/main" val="1963889532"/>
      </p:ext>
    </p:extLst>
  </p:cSld>
  <p:clrMapOvr>
    <a:masterClrMapping/>
  </p:clrMapOvr>
</p:sld>
</file>

<file path=ppt/theme/theme1.xml><?xml version="1.0" encoding="utf-8"?>
<a:theme xmlns:a="http://schemas.openxmlformats.org/drawingml/2006/main" name="PWC001_PowerPoint_Template_Final_150831_5b">
  <a:themeElements>
    <a:clrScheme name="Custom 2">
      <a:dk1>
        <a:srgbClr val="000000"/>
      </a:dk1>
      <a:lt1>
        <a:srgbClr val="FFFFFF"/>
      </a:lt1>
      <a:dk2>
        <a:srgbClr val="E0301E"/>
      </a:dk2>
      <a:lt2>
        <a:srgbClr val="7C7C7B"/>
      </a:lt2>
      <a:accent1>
        <a:srgbClr val="E0301E"/>
      </a:accent1>
      <a:accent2>
        <a:srgbClr val="000000"/>
      </a:accent2>
      <a:accent3>
        <a:srgbClr val="2D2D2D"/>
      </a:accent3>
      <a:accent4>
        <a:srgbClr val="5A5A5A"/>
      </a:accent4>
      <a:accent5>
        <a:srgbClr val="878787"/>
      </a:accent5>
      <a:accent6>
        <a:srgbClr val="B4B4B4"/>
      </a:accent6>
      <a:hlink>
        <a:srgbClr val="E0301E"/>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59030</TotalTime>
  <Words>2217</Words>
  <Application>Microsoft Office PowerPoint</Application>
  <PresentationFormat>Widescreen</PresentationFormat>
  <Paragraphs>448</Paragraphs>
  <Slides>29</Slides>
  <Notes>12</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29</vt:i4>
      </vt:variant>
    </vt:vector>
  </HeadingPairs>
  <TitlesOfParts>
    <vt:vector size="44" baseType="lpstr">
      <vt:lpstr>MS Mincho</vt:lpstr>
      <vt:lpstr>Aptos</vt:lpstr>
      <vt:lpstr>Arial</vt:lpstr>
      <vt:lpstr>Calibri</vt:lpstr>
      <vt:lpstr>Helvetica</vt:lpstr>
      <vt:lpstr>Symbol</vt:lpstr>
      <vt:lpstr>Wingdings</vt:lpstr>
      <vt:lpstr>PWC001_PowerPoint_Template_Final_150831_5b</vt:lpstr>
      <vt:lpstr>Custom Design</vt:lpstr>
      <vt:lpstr>1_Custom Design</vt:lpstr>
      <vt:lpstr>2_Custom Design</vt:lpstr>
      <vt:lpstr>3_Custom Design</vt:lpstr>
      <vt:lpstr>5_Custom Design</vt:lpstr>
      <vt:lpstr>4_Custom Design</vt:lpstr>
      <vt:lpstr>6_Custom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 to you</vt:lpstr>
      <vt:lpstr>PowerPoint Presentation</vt:lpstr>
    </vt:vector>
  </TitlesOfParts>
  <Company>PricewaterhouseCoopers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July 2017</dc:title>
  <dc:creator>Anthony Ellis</dc:creator>
  <cp:lastModifiedBy>Lee McCrimmon- Harvey</cp:lastModifiedBy>
  <cp:revision>1099</cp:revision>
  <dcterms:created xsi:type="dcterms:W3CDTF">2017-07-10T18:50:46Z</dcterms:created>
  <dcterms:modified xsi:type="dcterms:W3CDTF">2025-04-30T18:36:13Z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bd37d9-d9ac-4b79-83be-bb7da6ab464c_Enabled">
    <vt:lpwstr>true</vt:lpwstr>
  </property>
  <property fmtid="{D5CDD505-2E9C-101B-9397-08002B2CF9AE}" pid="3" name="MSIP_Label_7bbd37d9-d9ac-4b79-83be-bb7da6ab464c_SetDate">
    <vt:lpwstr>2021-06-10T13:45:51Z</vt:lpwstr>
  </property>
  <property fmtid="{D5CDD505-2E9C-101B-9397-08002B2CF9AE}" pid="4" name="MSIP_Label_7bbd37d9-d9ac-4b79-83be-bb7da6ab464c_Method">
    <vt:lpwstr>Privileged</vt:lpwstr>
  </property>
  <property fmtid="{D5CDD505-2E9C-101B-9397-08002B2CF9AE}" pid="5" name="MSIP_Label_7bbd37d9-d9ac-4b79-83be-bb7da6ab464c_Name">
    <vt:lpwstr>OFFICIAL</vt:lpwstr>
  </property>
  <property fmtid="{D5CDD505-2E9C-101B-9397-08002B2CF9AE}" pid="6" name="MSIP_Label_7bbd37d9-d9ac-4b79-83be-bb7da6ab464c_SiteId">
    <vt:lpwstr>4c6898a9-8fca-42f9-aa92-82cb3e252bc6</vt:lpwstr>
  </property>
  <property fmtid="{D5CDD505-2E9C-101B-9397-08002B2CF9AE}" pid="7" name="MSIP_Label_7bbd37d9-d9ac-4b79-83be-bb7da6ab464c_ActionId">
    <vt:lpwstr>52f7c82a-6f9a-46da-877b-00009bc47ffe</vt:lpwstr>
  </property>
  <property fmtid="{D5CDD505-2E9C-101B-9397-08002B2CF9AE}" pid="8" name="MSIP_Label_7bbd37d9-d9ac-4b79-83be-bb7da6ab464c_ContentBits">
    <vt:lpwstr>3</vt:lpwstr>
  </property>
</Properties>
</file>