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69" r:id="rId2"/>
    <p:sldMasterId id="2147483670" r:id="rId3"/>
    <p:sldMasterId id="2147483671" r:id="rId4"/>
    <p:sldMasterId id="2147483648" r:id="rId5"/>
  </p:sldMasterIdLst>
  <p:notesMasterIdLst>
    <p:notesMasterId r:id="rId41"/>
  </p:notesMasterIdLst>
  <p:handoutMasterIdLst>
    <p:handoutMasterId r:id="rId42"/>
  </p:handoutMasterIdLst>
  <p:sldIdLst>
    <p:sldId id="2142533194" r:id="rId6"/>
    <p:sldId id="332" r:id="rId7"/>
    <p:sldId id="334" r:id="rId8"/>
    <p:sldId id="2142533189" r:id="rId9"/>
    <p:sldId id="350" r:id="rId10"/>
    <p:sldId id="374" r:id="rId11"/>
    <p:sldId id="375" r:id="rId12"/>
    <p:sldId id="377" r:id="rId13"/>
    <p:sldId id="2142533168" r:id="rId14"/>
    <p:sldId id="2142533170" r:id="rId15"/>
    <p:sldId id="401" r:id="rId16"/>
    <p:sldId id="2142533175" r:id="rId17"/>
    <p:sldId id="384" r:id="rId18"/>
    <p:sldId id="412" r:id="rId19"/>
    <p:sldId id="2142533195" r:id="rId20"/>
    <p:sldId id="2142533176" r:id="rId21"/>
    <p:sldId id="2142533179" r:id="rId22"/>
    <p:sldId id="2142533206" r:id="rId23"/>
    <p:sldId id="2142533183" r:id="rId24"/>
    <p:sldId id="2142533207" r:id="rId25"/>
    <p:sldId id="2142533186" r:id="rId26"/>
    <p:sldId id="2142533192" r:id="rId27"/>
    <p:sldId id="3316" r:id="rId28"/>
    <p:sldId id="409" r:id="rId29"/>
    <p:sldId id="358" r:id="rId30"/>
    <p:sldId id="2142533191" r:id="rId31"/>
    <p:sldId id="2142533187" r:id="rId32"/>
    <p:sldId id="2142533190" r:id="rId33"/>
    <p:sldId id="2142533185" r:id="rId34"/>
    <p:sldId id="3269" r:id="rId35"/>
    <p:sldId id="2142533174" r:id="rId36"/>
    <p:sldId id="414" r:id="rId37"/>
    <p:sldId id="411" r:id="rId38"/>
    <p:sldId id="2142533196" r:id="rId39"/>
    <p:sldId id="32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F23AA1-7D84-DF75-1379-021EF5585EAA}" name="Nicole Ferguson" initials="NF" userId="S::fergusni@slc.co.uk::f8d0bcb3-6951-45b2-91cc-722ade601a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E338"/>
    <a:srgbClr val="006060"/>
    <a:srgbClr val="E8EFCD"/>
    <a:srgbClr val="F4F6E8"/>
    <a:srgbClr val="E7EAEA"/>
    <a:srgbClr val="CBD2D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666" autoAdjust="0"/>
  </p:normalViewPr>
  <p:slideViewPr>
    <p:cSldViewPr snapToGrid="0">
      <p:cViewPr varScale="1">
        <p:scale>
          <a:sx n="63" d="100"/>
          <a:sy n="63" d="100"/>
        </p:scale>
        <p:origin x="804" y="44"/>
      </p:cViewPr>
      <p:guideLst/>
    </p:cSldViewPr>
  </p:slideViewPr>
  <p:notesTextViewPr>
    <p:cViewPr>
      <p:scale>
        <a:sx n="1" d="1"/>
        <a:sy n="1" d="1"/>
      </p:scale>
      <p:origin x="0" y="0"/>
    </p:cViewPr>
  </p:notesTextViewPr>
  <p:notesViewPr>
    <p:cSldViewPr snapToGrid="0">
      <p:cViewPr varScale="1">
        <p:scale>
          <a:sx n="52" d="100"/>
          <a:sy n="52" d="100"/>
        </p:scale>
        <p:origin x="2946"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705D1E6-BE7C-9F84-E064-7B98A94A3F4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958C2CF7-C7B5-D280-42B9-DE92199CDBC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E9637B92-4F47-54B6-FA5E-202FD47ED81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31FEE7-B67C-4597-A5FA-83088B322EF8}" type="slidenum">
              <a:rPr lang="en-GB" smtClean="0"/>
              <a:t>‹#›</a:t>
            </a:fld>
            <a:endParaRPr lang="en-GB"/>
          </a:p>
        </p:txBody>
      </p:sp>
      <p:sp>
        <p:nvSpPr>
          <p:cNvPr id="6" name="Date Placeholder 5">
            <a:extLst>
              <a:ext uri="{FF2B5EF4-FFF2-40B4-BE49-F238E27FC236}">
                <a16:creationId xmlns:a16="http://schemas.microsoft.com/office/drawing/2014/main" id="{AE52B304-52E4-A5E0-3E3A-4FB3484107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728E33-F7D5-4D5F-A7E3-DB7E1099499C}" type="datetimeFigureOut">
              <a:rPr lang="en-GB" smtClean="0"/>
              <a:t>05/06/2026</a:t>
            </a:fld>
            <a:endParaRPr lang="en-GB"/>
          </a:p>
        </p:txBody>
      </p:sp>
    </p:spTree>
    <p:extLst>
      <p:ext uri="{BB962C8B-B14F-4D97-AF65-F5344CB8AC3E}">
        <p14:creationId xmlns:p14="http://schemas.microsoft.com/office/powerpoint/2010/main" val="4385506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3BFADF-5D5C-4413-B348-BEF3F4117D41}"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17D56B-002E-4AAE-90DA-AA24BB3D8A78}" type="slidenum">
              <a:rPr lang="en-GB" smtClean="0"/>
              <a:t>‹#›</a:t>
            </a:fld>
            <a:endParaRPr lang="en-GB"/>
          </a:p>
        </p:txBody>
      </p:sp>
    </p:spTree>
    <p:extLst>
      <p:ext uri="{BB962C8B-B14F-4D97-AF65-F5344CB8AC3E}">
        <p14:creationId xmlns:p14="http://schemas.microsoft.com/office/powerpoint/2010/main" val="3048002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a:t>
            </a:fld>
            <a:endParaRPr lang="en-GB"/>
          </a:p>
        </p:txBody>
      </p:sp>
    </p:spTree>
    <p:extLst>
      <p:ext uri="{BB962C8B-B14F-4D97-AF65-F5344CB8AC3E}">
        <p14:creationId xmlns:p14="http://schemas.microsoft.com/office/powerpoint/2010/main" val="357813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11</a:t>
            </a:fld>
            <a:endParaRPr lang="en-GB"/>
          </a:p>
        </p:txBody>
      </p:sp>
    </p:spTree>
    <p:extLst>
      <p:ext uri="{BB962C8B-B14F-4D97-AF65-F5344CB8AC3E}">
        <p14:creationId xmlns:p14="http://schemas.microsoft.com/office/powerpoint/2010/main" val="177947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A6F8-2FC8-0902-507F-1A3FB7D90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70ADB-8F9D-A743-C4C0-D683173BE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90CF9-CB60-353E-D4F1-C43E6C2B00F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5A84ED-8404-46EB-D17E-A48905C257BF}"/>
              </a:ext>
            </a:extLst>
          </p:cNvPr>
          <p:cNvSpPr>
            <a:spLocks noGrp="1"/>
          </p:cNvSpPr>
          <p:nvPr>
            <p:ph type="sldNum" sz="quarter" idx="5"/>
          </p:nvPr>
        </p:nvSpPr>
        <p:spPr/>
        <p:txBody>
          <a:bodyPr/>
          <a:lstStyle/>
          <a:p>
            <a:fld id="{7917D56B-002E-4AAE-90DA-AA24BB3D8A78}" type="slidenum">
              <a:rPr lang="en-GB" smtClean="0"/>
              <a:t>12</a:t>
            </a:fld>
            <a:endParaRPr lang="en-GB" dirty="0"/>
          </a:p>
        </p:txBody>
      </p:sp>
    </p:spTree>
    <p:extLst>
      <p:ext uri="{BB962C8B-B14F-4D97-AF65-F5344CB8AC3E}">
        <p14:creationId xmlns:p14="http://schemas.microsoft.com/office/powerpoint/2010/main" val="15669909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13</a:t>
            </a:fld>
            <a:endParaRPr lang="en-GB"/>
          </a:p>
        </p:txBody>
      </p:sp>
    </p:spTree>
    <p:extLst>
      <p:ext uri="{BB962C8B-B14F-4D97-AF65-F5344CB8AC3E}">
        <p14:creationId xmlns:p14="http://schemas.microsoft.com/office/powerpoint/2010/main" val="3931489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08F96-18F7-560E-4231-906734A4C8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34376-8733-2822-F2FF-A70654F9E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5D6D7-F20F-A251-07F6-56A23D7125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019DA33-B89D-1E05-2BD9-BA112AF4655B}"/>
              </a:ext>
            </a:extLst>
          </p:cNvPr>
          <p:cNvSpPr>
            <a:spLocks noGrp="1"/>
          </p:cNvSpPr>
          <p:nvPr>
            <p:ph type="sldNum" sz="quarter" idx="5"/>
          </p:nvPr>
        </p:nvSpPr>
        <p:spPr/>
        <p:txBody>
          <a:bodyPr/>
          <a:lstStyle/>
          <a:p>
            <a:fld id="{7917D56B-002E-4AAE-90DA-AA24BB3D8A78}" type="slidenum">
              <a:rPr lang="en-GB" smtClean="0"/>
              <a:t>14</a:t>
            </a:fld>
            <a:endParaRPr lang="en-GB" dirty="0"/>
          </a:p>
        </p:txBody>
      </p:sp>
    </p:spTree>
    <p:extLst>
      <p:ext uri="{BB962C8B-B14F-4D97-AF65-F5344CB8AC3E}">
        <p14:creationId xmlns:p14="http://schemas.microsoft.com/office/powerpoint/2010/main" val="4176649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1C9B-21FA-7531-2B6C-EABFB96846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B654A-7904-C678-7EBA-AD1E79C66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B43C81-EC30-7641-597B-0B644E4E997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92D6319-EC62-B988-3527-3CB4411873D5}"/>
              </a:ext>
            </a:extLst>
          </p:cNvPr>
          <p:cNvSpPr>
            <a:spLocks noGrp="1"/>
          </p:cNvSpPr>
          <p:nvPr>
            <p:ph type="sldNum" sz="quarter" idx="5"/>
          </p:nvPr>
        </p:nvSpPr>
        <p:spPr/>
        <p:txBody>
          <a:bodyPr/>
          <a:lstStyle/>
          <a:p>
            <a:fld id="{7917D56B-002E-4AAE-90DA-AA24BB3D8A78}" type="slidenum">
              <a:rPr lang="en-GB" smtClean="0"/>
              <a:t>15</a:t>
            </a:fld>
            <a:endParaRPr lang="en-GB"/>
          </a:p>
        </p:txBody>
      </p:sp>
    </p:spTree>
    <p:extLst>
      <p:ext uri="{BB962C8B-B14F-4D97-AF65-F5344CB8AC3E}">
        <p14:creationId xmlns:p14="http://schemas.microsoft.com/office/powerpoint/2010/main" val="449342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16</a:t>
            </a:fld>
            <a:endParaRPr lang="en-GB"/>
          </a:p>
        </p:txBody>
      </p:sp>
    </p:spTree>
    <p:extLst>
      <p:ext uri="{BB962C8B-B14F-4D97-AF65-F5344CB8AC3E}">
        <p14:creationId xmlns:p14="http://schemas.microsoft.com/office/powerpoint/2010/main" val="2442899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18</a:t>
            </a:fld>
            <a:endParaRPr lang="en-GB"/>
          </a:p>
        </p:txBody>
      </p:sp>
    </p:spTree>
    <p:extLst>
      <p:ext uri="{BB962C8B-B14F-4D97-AF65-F5344CB8AC3E}">
        <p14:creationId xmlns:p14="http://schemas.microsoft.com/office/powerpoint/2010/main" val="399000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957C73-E2CE-4861-BBC9-77095FBDA549}" type="slidenum">
              <a:rPr lang="en-GB" smtClean="0"/>
              <a:t>19</a:t>
            </a:fld>
            <a:endParaRPr lang="en-GB" dirty="0"/>
          </a:p>
        </p:txBody>
      </p:sp>
    </p:spTree>
    <p:extLst>
      <p:ext uri="{BB962C8B-B14F-4D97-AF65-F5344CB8AC3E}">
        <p14:creationId xmlns:p14="http://schemas.microsoft.com/office/powerpoint/2010/main" val="2014883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A957C73-E2CE-4861-BBC9-77095FBDA549}" type="slidenum">
              <a:rPr lang="en-GB" smtClean="0"/>
              <a:t>20</a:t>
            </a:fld>
            <a:endParaRPr lang="en-GB" dirty="0"/>
          </a:p>
        </p:txBody>
      </p:sp>
    </p:spTree>
    <p:extLst>
      <p:ext uri="{BB962C8B-B14F-4D97-AF65-F5344CB8AC3E}">
        <p14:creationId xmlns:p14="http://schemas.microsoft.com/office/powerpoint/2010/main" val="672147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21</a:t>
            </a:fld>
            <a:endParaRPr lang="en-GB"/>
          </a:p>
        </p:txBody>
      </p:sp>
    </p:spTree>
    <p:extLst>
      <p:ext uri="{BB962C8B-B14F-4D97-AF65-F5344CB8AC3E}">
        <p14:creationId xmlns:p14="http://schemas.microsoft.com/office/powerpoint/2010/main" val="34689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a:t>
            </a:fld>
            <a:endParaRPr lang="en-GB"/>
          </a:p>
        </p:txBody>
      </p:sp>
    </p:spTree>
    <p:extLst>
      <p:ext uri="{BB962C8B-B14F-4D97-AF65-F5344CB8AC3E}">
        <p14:creationId xmlns:p14="http://schemas.microsoft.com/office/powerpoint/2010/main" val="3499314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23</a:t>
            </a:fld>
            <a:endParaRPr lang="en-GB"/>
          </a:p>
        </p:txBody>
      </p:sp>
    </p:spTree>
    <p:extLst>
      <p:ext uri="{BB962C8B-B14F-4D97-AF65-F5344CB8AC3E}">
        <p14:creationId xmlns:p14="http://schemas.microsoft.com/office/powerpoint/2010/main" val="602539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C75A06-73E5-48C7-837A-8B7B9F641D29}" type="slidenum">
              <a:rPr lang="en-GB" altLang="en-GB" smtClean="0"/>
              <a:pPr/>
              <a:t>24</a:t>
            </a:fld>
            <a:endParaRPr lang="en-GB" altLang="en-GB" dirty="0"/>
          </a:p>
        </p:txBody>
      </p:sp>
    </p:spTree>
    <p:extLst>
      <p:ext uri="{BB962C8B-B14F-4D97-AF65-F5344CB8AC3E}">
        <p14:creationId xmlns:p14="http://schemas.microsoft.com/office/powerpoint/2010/main" val="3863761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26</a:t>
            </a:fld>
            <a:endParaRPr lang="en-GB"/>
          </a:p>
        </p:txBody>
      </p:sp>
    </p:spTree>
    <p:extLst>
      <p:ext uri="{BB962C8B-B14F-4D97-AF65-F5344CB8AC3E}">
        <p14:creationId xmlns:p14="http://schemas.microsoft.com/office/powerpoint/2010/main" val="3081861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28</a:t>
            </a:fld>
            <a:endParaRPr lang="en-GB"/>
          </a:p>
        </p:txBody>
      </p:sp>
    </p:spTree>
    <p:extLst>
      <p:ext uri="{BB962C8B-B14F-4D97-AF65-F5344CB8AC3E}">
        <p14:creationId xmlns:p14="http://schemas.microsoft.com/office/powerpoint/2010/main" val="290387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30</a:t>
            </a:fld>
            <a:endParaRPr lang="en-GB"/>
          </a:p>
        </p:txBody>
      </p:sp>
    </p:spTree>
    <p:extLst>
      <p:ext uri="{BB962C8B-B14F-4D97-AF65-F5344CB8AC3E}">
        <p14:creationId xmlns:p14="http://schemas.microsoft.com/office/powerpoint/2010/main" val="1172638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solidFill>
                <a:srgbClr val="FF0000"/>
              </a:solidFill>
            </a:endParaRPr>
          </a:p>
        </p:txBody>
      </p:sp>
      <p:sp>
        <p:nvSpPr>
          <p:cNvPr id="4" name="Slide Number Placeholder 3"/>
          <p:cNvSpPr>
            <a:spLocks noGrp="1"/>
          </p:cNvSpPr>
          <p:nvPr>
            <p:ph type="sldNum" sz="quarter" idx="5"/>
          </p:nvPr>
        </p:nvSpPr>
        <p:spPr/>
        <p:txBody>
          <a:bodyPr/>
          <a:lstStyle/>
          <a:p>
            <a:fld id="{7917D56B-002E-4AAE-90DA-AA24BB3D8A78}" type="slidenum">
              <a:rPr lang="en-GB" smtClean="0"/>
              <a:t>31</a:t>
            </a:fld>
            <a:endParaRPr lang="en-GB" dirty="0"/>
          </a:p>
        </p:txBody>
      </p:sp>
    </p:spTree>
    <p:extLst>
      <p:ext uri="{BB962C8B-B14F-4D97-AF65-F5344CB8AC3E}">
        <p14:creationId xmlns:p14="http://schemas.microsoft.com/office/powerpoint/2010/main" val="4278028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D3A78-5AEB-3485-9878-A33E7D82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0BFBEB-5A97-1FED-1650-20423A9B23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309CC-954A-4C86-1663-2CBC120D784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DD16973-579A-E601-A8FF-594A9C6EE793}"/>
              </a:ext>
            </a:extLst>
          </p:cNvPr>
          <p:cNvSpPr>
            <a:spLocks noGrp="1"/>
          </p:cNvSpPr>
          <p:nvPr>
            <p:ph type="sldNum" sz="quarter" idx="5"/>
          </p:nvPr>
        </p:nvSpPr>
        <p:spPr/>
        <p:txBody>
          <a:bodyPr/>
          <a:lstStyle/>
          <a:p>
            <a:fld id="{7917D56B-002E-4AAE-90DA-AA24BB3D8A78}" type="slidenum">
              <a:rPr lang="en-GB" smtClean="0"/>
              <a:t>32</a:t>
            </a:fld>
            <a:endParaRPr lang="en-GB" dirty="0"/>
          </a:p>
        </p:txBody>
      </p:sp>
    </p:spTree>
    <p:extLst>
      <p:ext uri="{BB962C8B-B14F-4D97-AF65-F5344CB8AC3E}">
        <p14:creationId xmlns:p14="http://schemas.microsoft.com/office/powerpoint/2010/main" val="42821035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33</a:t>
            </a:fld>
            <a:endParaRPr lang="en-GB" dirty="0"/>
          </a:p>
        </p:txBody>
      </p:sp>
    </p:spTree>
    <p:extLst>
      <p:ext uri="{BB962C8B-B14F-4D97-AF65-F5344CB8AC3E}">
        <p14:creationId xmlns:p14="http://schemas.microsoft.com/office/powerpoint/2010/main" val="2543558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E823-1DB3-B7E9-B85F-1AB5BDB74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9FC75-80FE-DF10-2238-9D0CC962B2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5F09C6-A7E0-70C1-E15D-578A83046A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2D5F2F2-124A-FDE6-AD08-67C97EB85F35}"/>
              </a:ext>
            </a:extLst>
          </p:cNvPr>
          <p:cNvSpPr>
            <a:spLocks noGrp="1"/>
          </p:cNvSpPr>
          <p:nvPr>
            <p:ph type="sldNum" sz="quarter" idx="5"/>
          </p:nvPr>
        </p:nvSpPr>
        <p:spPr/>
        <p:txBody>
          <a:bodyPr/>
          <a:lstStyle/>
          <a:p>
            <a:fld id="{7917D56B-002E-4AAE-90DA-AA24BB3D8A78}" type="slidenum">
              <a:rPr lang="en-GB" smtClean="0"/>
              <a:t>34</a:t>
            </a:fld>
            <a:endParaRPr lang="en-GB"/>
          </a:p>
        </p:txBody>
      </p:sp>
    </p:spTree>
    <p:extLst>
      <p:ext uri="{BB962C8B-B14F-4D97-AF65-F5344CB8AC3E}">
        <p14:creationId xmlns:p14="http://schemas.microsoft.com/office/powerpoint/2010/main" val="371345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3</a:t>
            </a:fld>
            <a:endParaRPr lang="en-GB"/>
          </a:p>
        </p:txBody>
      </p:sp>
    </p:spTree>
    <p:extLst>
      <p:ext uri="{BB962C8B-B14F-4D97-AF65-F5344CB8AC3E}">
        <p14:creationId xmlns:p14="http://schemas.microsoft.com/office/powerpoint/2010/main" val="3671108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4</a:t>
            </a:fld>
            <a:endParaRPr lang="en-GB"/>
          </a:p>
        </p:txBody>
      </p:sp>
    </p:spTree>
    <p:extLst>
      <p:ext uri="{BB962C8B-B14F-4D97-AF65-F5344CB8AC3E}">
        <p14:creationId xmlns:p14="http://schemas.microsoft.com/office/powerpoint/2010/main" val="1997418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5</a:t>
            </a:fld>
            <a:endParaRPr lang="en-GB"/>
          </a:p>
        </p:txBody>
      </p:sp>
    </p:spTree>
    <p:extLst>
      <p:ext uri="{BB962C8B-B14F-4D97-AF65-F5344CB8AC3E}">
        <p14:creationId xmlns:p14="http://schemas.microsoft.com/office/powerpoint/2010/main" val="827996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6</a:t>
            </a:fld>
            <a:endParaRPr lang="en-GB"/>
          </a:p>
        </p:txBody>
      </p:sp>
    </p:spTree>
    <p:extLst>
      <p:ext uri="{BB962C8B-B14F-4D97-AF65-F5344CB8AC3E}">
        <p14:creationId xmlns:p14="http://schemas.microsoft.com/office/powerpoint/2010/main" val="1661111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7</a:t>
            </a:fld>
            <a:endParaRPr lang="en-GB"/>
          </a:p>
        </p:txBody>
      </p:sp>
    </p:spTree>
    <p:extLst>
      <p:ext uri="{BB962C8B-B14F-4D97-AF65-F5344CB8AC3E}">
        <p14:creationId xmlns:p14="http://schemas.microsoft.com/office/powerpoint/2010/main" val="1658792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917D56B-002E-4AAE-90DA-AA24BB3D8A78}" type="slidenum">
              <a:rPr lang="en-GB" smtClean="0"/>
              <a:t>8</a:t>
            </a:fld>
            <a:endParaRPr lang="en-GB"/>
          </a:p>
        </p:txBody>
      </p:sp>
    </p:spTree>
    <p:extLst>
      <p:ext uri="{BB962C8B-B14F-4D97-AF65-F5344CB8AC3E}">
        <p14:creationId xmlns:p14="http://schemas.microsoft.com/office/powerpoint/2010/main" val="389331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rgbClr val="FFFF00"/>
              </a:solidFill>
            </a:endParaRPr>
          </a:p>
          <a:p>
            <a:endParaRPr lang="en-GB" dirty="0"/>
          </a:p>
        </p:txBody>
      </p:sp>
      <p:sp>
        <p:nvSpPr>
          <p:cNvPr id="4" name="Slide Number Placeholder 3"/>
          <p:cNvSpPr>
            <a:spLocks noGrp="1"/>
          </p:cNvSpPr>
          <p:nvPr>
            <p:ph type="sldNum" sz="quarter" idx="5"/>
          </p:nvPr>
        </p:nvSpPr>
        <p:spPr/>
        <p:txBody>
          <a:bodyPr/>
          <a:lstStyle/>
          <a:p>
            <a:fld id="{49F95091-C20E-429A-BBD4-C13E542F92E4}" type="slidenum">
              <a:rPr lang="en-GB" smtClean="0"/>
              <a:t>9</a:t>
            </a:fld>
            <a:endParaRPr lang="en-GB" dirty="0"/>
          </a:p>
        </p:txBody>
      </p:sp>
    </p:spTree>
    <p:extLst>
      <p:ext uri="{BB962C8B-B14F-4D97-AF65-F5344CB8AC3E}">
        <p14:creationId xmlns:p14="http://schemas.microsoft.com/office/powerpoint/2010/main" val="2506863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0153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 Page with Icon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2DD9FC-3A59-496F-C7FE-7C56ABF9524B}"/>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4"/>
          </a:xfrm>
          <a:prstGeom prst="rect">
            <a:avLst/>
          </a:prstGeom>
        </p:spPr>
      </p:pic>
      <p:sp>
        <p:nvSpPr>
          <p:cNvPr id="2" name="Picture Placeholder 10">
            <a:extLst>
              <a:ext uri="{FF2B5EF4-FFF2-40B4-BE49-F238E27FC236}">
                <a16:creationId xmlns:a16="http://schemas.microsoft.com/office/drawing/2014/main" id="{5854EF80-34A3-40C4-3BB2-7D84BF06C118}"/>
              </a:ext>
            </a:extLst>
          </p:cNvPr>
          <p:cNvSpPr>
            <a:spLocks noGrp="1"/>
          </p:cNvSpPr>
          <p:nvPr>
            <p:ph type="pic" sz="quarter" idx="11" hasCustomPrompt="1"/>
          </p:nvPr>
        </p:nvSpPr>
        <p:spPr>
          <a:xfrm>
            <a:off x="723330" y="636746"/>
            <a:ext cx="2213834" cy="2078746"/>
          </a:xfrm>
          <a:prstGeom prst="rect">
            <a:avLst/>
          </a:prstGeom>
          <a:noFill/>
          <a:ln>
            <a:noFill/>
          </a:ln>
        </p:spPr>
        <p:txBody>
          <a:bodyPr/>
          <a:lstStyle>
            <a:lvl1pPr marL="0" indent="0">
              <a:buNone/>
              <a:defRPr b="1" u="sng">
                <a:solidFill>
                  <a:srgbClr val="FF0000"/>
                </a:solidFill>
              </a:defRPr>
            </a:lvl1pPr>
          </a:lstStyle>
          <a:p>
            <a:r>
              <a:rPr lang="en-GB" dirty="0"/>
              <a:t>Insert Icon Here</a:t>
            </a:r>
          </a:p>
        </p:txBody>
      </p:sp>
      <p:sp>
        <p:nvSpPr>
          <p:cNvPr id="6" name="Title 18">
            <a:extLst>
              <a:ext uri="{FF2B5EF4-FFF2-40B4-BE49-F238E27FC236}">
                <a16:creationId xmlns:a16="http://schemas.microsoft.com/office/drawing/2014/main" id="{29134C19-6610-47C2-8E66-3499D1F004E1}"/>
              </a:ext>
            </a:extLst>
          </p:cNvPr>
          <p:cNvSpPr>
            <a:spLocks noGrp="1"/>
          </p:cNvSpPr>
          <p:nvPr>
            <p:ph type="title" hasCustomPrompt="1"/>
          </p:nvPr>
        </p:nvSpPr>
        <p:spPr>
          <a:xfrm>
            <a:off x="723331" y="2789828"/>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7" name="Text Placeholder 10">
            <a:extLst>
              <a:ext uri="{FF2B5EF4-FFF2-40B4-BE49-F238E27FC236}">
                <a16:creationId xmlns:a16="http://schemas.microsoft.com/office/drawing/2014/main" id="{8E76F19C-B256-FC6C-4636-61B6D41D3D4E}"/>
              </a:ext>
            </a:extLst>
          </p:cNvPr>
          <p:cNvSpPr>
            <a:spLocks noGrp="1"/>
          </p:cNvSpPr>
          <p:nvPr>
            <p:ph type="body" sz="quarter" idx="10" hasCustomPrompt="1"/>
          </p:nvPr>
        </p:nvSpPr>
        <p:spPr>
          <a:xfrm>
            <a:off x="723330" y="3678959"/>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875343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B09B31-83AD-F399-6F6B-22F26402E01B}"/>
              </a:ext>
            </a:extLst>
          </p:cNvPr>
          <p:cNvSpPr>
            <a:spLocks/>
          </p:cNvSpPr>
          <p:nvPr userDrawn="1"/>
        </p:nvSpPr>
        <p:spPr>
          <a:xfrm>
            <a:off x="0" y="0"/>
            <a:ext cx="12192000" cy="6858000"/>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40746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EDB5-C1CC-48C1-96CD-368C42FDA067}"/>
              </a:ext>
            </a:extLst>
          </p:cNvPr>
          <p:cNvSpPr>
            <a:spLocks noGrp="1"/>
          </p:cNvSpPr>
          <p:nvPr>
            <p:ph type="title" hasCustomPrompt="1"/>
          </p:nvPr>
        </p:nvSpPr>
        <p:spPr>
          <a:xfrm>
            <a:off x="839788" y="979712"/>
            <a:ext cx="3932237" cy="685800"/>
          </a:xfrm>
        </p:spPr>
        <p:txBody>
          <a:bodyPr anchor="b">
            <a:normAutofit/>
          </a:bodyPr>
          <a:lstStyle>
            <a:lvl1pPr>
              <a:defRPr sz="3200"/>
            </a:lvl1pPr>
          </a:lstStyle>
          <a:p>
            <a:r>
              <a:rPr lang="en-US" dirty="0"/>
              <a:t>Insert slide header</a:t>
            </a:r>
            <a:endParaRPr lang="en-GB" dirty="0"/>
          </a:p>
        </p:txBody>
      </p:sp>
      <p:sp>
        <p:nvSpPr>
          <p:cNvPr id="3" name="Content Placeholder 2">
            <a:extLst>
              <a:ext uri="{FF2B5EF4-FFF2-40B4-BE49-F238E27FC236}">
                <a16:creationId xmlns:a16="http://schemas.microsoft.com/office/drawing/2014/main" id="{ADA1DE7F-6F60-4C82-A3C8-C82DBF1933FE}"/>
              </a:ext>
            </a:extLst>
          </p:cNvPr>
          <p:cNvSpPr>
            <a:spLocks noGrp="1"/>
          </p:cNvSpPr>
          <p:nvPr>
            <p:ph idx="1"/>
          </p:nvPr>
        </p:nvSpPr>
        <p:spPr>
          <a:xfrm>
            <a:off x="5150531" y="1727657"/>
            <a:ext cx="6172200" cy="38691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a:extLst>
              <a:ext uri="{FF2B5EF4-FFF2-40B4-BE49-F238E27FC236}">
                <a16:creationId xmlns:a16="http://schemas.microsoft.com/office/drawing/2014/main" id="{1BAF0231-185C-4E8A-88B7-3B4D83F4960D}"/>
              </a:ext>
            </a:extLst>
          </p:cNvPr>
          <p:cNvSpPr>
            <a:spLocks noGrp="1"/>
          </p:cNvSpPr>
          <p:nvPr>
            <p:ph type="body" sz="half" idx="2"/>
          </p:nvPr>
        </p:nvSpPr>
        <p:spPr>
          <a:xfrm>
            <a:off x="839788" y="1785258"/>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a:t>
            </a:r>
          </a:p>
        </p:txBody>
      </p:sp>
    </p:spTree>
    <p:extLst>
      <p:ext uri="{BB962C8B-B14F-4D97-AF65-F5344CB8AC3E}">
        <p14:creationId xmlns:p14="http://schemas.microsoft.com/office/powerpoint/2010/main" val="3168144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D13763B0-80CC-45ED-AB64-DFD32B37A59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4912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392A1-77E0-78BE-95DF-B338C5E4CC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575AE3-1C69-32AF-41B5-6A5B5A8B56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618AC3-FF24-A635-40C2-DF62FB4F284F}"/>
              </a:ext>
            </a:extLst>
          </p:cNvPr>
          <p:cNvSpPr>
            <a:spLocks noGrp="1"/>
          </p:cNvSpPr>
          <p:nvPr>
            <p:ph type="dt" sz="half" idx="10"/>
          </p:nvPr>
        </p:nvSpPr>
        <p:spPr/>
        <p:txBody>
          <a:bodyPr/>
          <a:lstStyle/>
          <a:p>
            <a:fld id="{5974ABA6-2D5D-4A09-860C-12572D75CD5A}" type="datetimeFigureOut">
              <a:rPr lang="en-GB" smtClean="0"/>
              <a:t>04/06/2026</a:t>
            </a:fld>
            <a:endParaRPr lang="en-GB"/>
          </a:p>
        </p:txBody>
      </p:sp>
      <p:sp>
        <p:nvSpPr>
          <p:cNvPr id="5" name="Footer Placeholder 4">
            <a:extLst>
              <a:ext uri="{FF2B5EF4-FFF2-40B4-BE49-F238E27FC236}">
                <a16:creationId xmlns:a16="http://schemas.microsoft.com/office/drawing/2014/main" id="{079CBF0C-72AD-CADC-D1F2-F76AF2783A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28877C-DD7B-086C-EDEA-E8AE2AEE7A2A}"/>
              </a:ext>
            </a:extLst>
          </p:cNvPr>
          <p:cNvSpPr>
            <a:spLocks noGrp="1"/>
          </p:cNvSpPr>
          <p:nvPr>
            <p:ph type="sldNum" sz="quarter" idx="12"/>
          </p:nvPr>
        </p:nvSpPr>
        <p:spPr/>
        <p:txBody>
          <a:bodyPr/>
          <a:lstStyle/>
          <a:p>
            <a:fld id="{3D734BAB-DF2C-4E41-A72D-DD57E4EAB641}" type="slidenum">
              <a:rPr lang="en-GB" smtClean="0"/>
              <a:t>‹#›</a:t>
            </a:fld>
            <a:endParaRPr lang="en-GB"/>
          </a:p>
        </p:txBody>
      </p:sp>
    </p:spTree>
    <p:extLst>
      <p:ext uri="{BB962C8B-B14F-4D97-AF65-F5344CB8AC3E}">
        <p14:creationId xmlns:p14="http://schemas.microsoft.com/office/powerpoint/2010/main" val="166729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ents Layou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8AB5195-D451-334F-4CB5-200351742413}"/>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1877068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ents Layout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C44D2B-76F0-F10E-6CAB-07BAF32EE2F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4"/>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4121991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ents Layou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81E7BD-F2EF-4743-4EDE-EA4A3D86448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705798"/>
            <a:ext cx="5115493" cy="726188"/>
          </a:xfrm>
          <a:prstGeom prst="rect">
            <a:avLst/>
          </a:prstGeom>
        </p:spPr>
        <p:txBody>
          <a:bodyPr/>
          <a:lstStyle>
            <a:lvl1pPr>
              <a:defRPr sz="4800" b="1">
                <a:solidFill>
                  <a:srgbClr val="ABE338"/>
                </a:solidFill>
                <a:latin typeface="+mj-lt"/>
              </a:defRPr>
            </a:lvl1pPr>
          </a:lstStyle>
          <a:p>
            <a:r>
              <a:rPr lang="en-US" dirty="0"/>
              <a:t>Contents</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1594927"/>
            <a:ext cx="7074949" cy="4900763"/>
          </a:xfrm>
          <a:prstGeom prst="rect">
            <a:avLst/>
          </a:prstGeom>
        </p:spPr>
        <p:txBody>
          <a:bodyPr/>
          <a:lstStyle>
            <a:lvl1pPr marL="0" indent="0">
              <a:buNone/>
              <a:defRPr sz="1800" b="0">
                <a:solidFill>
                  <a:schemeClr val="bg1"/>
                </a:solidFill>
              </a:defRPr>
            </a:lvl1pPr>
          </a:lstStyle>
          <a:p>
            <a:pPr lvl="0"/>
            <a:r>
              <a:rPr lang="en-GB" dirty="0"/>
              <a:t>Page 1			01</a:t>
            </a:r>
          </a:p>
          <a:p>
            <a:pPr lvl="0"/>
            <a:r>
              <a:rPr lang="en-GB" dirty="0"/>
              <a:t>Page 2			02</a:t>
            </a:r>
          </a:p>
          <a:p>
            <a:pPr lvl="0"/>
            <a:r>
              <a:rPr lang="en-GB" dirty="0"/>
              <a:t>Page 3			03</a:t>
            </a:r>
          </a:p>
          <a:p>
            <a:pPr lvl="0"/>
            <a:r>
              <a:rPr lang="en-GB" dirty="0"/>
              <a:t>Page 4			04</a:t>
            </a:r>
          </a:p>
          <a:p>
            <a:pPr lvl="0"/>
            <a:r>
              <a:rPr lang="en-GB" dirty="0"/>
              <a:t>Page 5			05</a:t>
            </a:r>
          </a:p>
          <a:p>
            <a:pPr lvl="0"/>
            <a:r>
              <a:rPr lang="en-GB" dirty="0"/>
              <a:t>Page 6			06</a:t>
            </a:r>
          </a:p>
          <a:p>
            <a:pPr lvl="0"/>
            <a:r>
              <a:rPr lang="en-GB" dirty="0"/>
              <a:t>Page 7			07</a:t>
            </a:r>
          </a:p>
          <a:p>
            <a:pPr lvl="0"/>
            <a:r>
              <a:rPr lang="en-GB" dirty="0"/>
              <a:t>Page 8			08</a:t>
            </a:r>
          </a:p>
          <a:p>
            <a:pPr lvl="0"/>
            <a:r>
              <a:rPr lang="en-GB" dirty="0"/>
              <a:t>Page 9			09</a:t>
            </a:r>
          </a:p>
          <a:p>
            <a:pPr lvl="0"/>
            <a:r>
              <a:rPr lang="en-GB" dirty="0"/>
              <a:t>Page 10			10</a:t>
            </a:r>
          </a:p>
        </p:txBody>
      </p:sp>
    </p:spTree>
    <p:extLst>
      <p:ext uri="{BB962C8B-B14F-4D97-AF65-F5344CB8AC3E}">
        <p14:creationId xmlns:p14="http://schemas.microsoft.com/office/powerpoint/2010/main" val="39628698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8188E8-60F6-9E19-FE69-B2838D71F919}"/>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FADC4E75-E800-7988-E9FC-FFE9E1AF8492}"/>
              </a:ext>
            </a:extLst>
          </p:cNvPr>
          <p:cNvSpPr>
            <a:spLocks noGrp="1"/>
          </p:cNvSpPr>
          <p:nvPr>
            <p:ph type="title" hasCustomPrompt="1"/>
          </p:nvPr>
        </p:nvSpPr>
        <p:spPr>
          <a:xfrm>
            <a:off x="723332" y="714244"/>
            <a:ext cx="10515600" cy="623828"/>
          </a:xfrm>
          <a:prstGeom prst="rect">
            <a:avLst/>
          </a:prstGeom>
        </p:spPr>
        <p:txBody>
          <a:bodyPr/>
          <a:lstStyle>
            <a:lvl1pPr>
              <a:defRPr sz="3600" b="1">
                <a:solidFill>
                  <a:schemeClr val="bg1"/>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163A9949-1F52-FC86-8100-C9BE0CA7620E}"/>
              </a:ext>
            </a:extLst>
          </p:cNvPr>
          <p:cNvSpPr>
            <a:spLocks noGrp="1"/>
          </p:cNvSpPr>
          <p:nvPr>
            <p:ph type="body" sz="quarter" idx="12" hasCustomPrompt="1"/>
          </p:nvPr>
        </p:nvSpPr>
        <p:spPr>
          <a:xfrm>
            <a:off x="723332" y="1571625"/>
            <a:ext cx="10515600" cy="3981449"/>
          </a:xfrm>
          <a:prstGeom prst="rect">
            <a:avLst/>
          </a:prstGeom>
        </p:spPr>
        <p:txBody>
          <a:bodyPr/>
          <a:lstStyle>
            <a:lvl1pPr marL="0" indent="0">
              <a:buNone/>
              <a:defRPr sz="1400" b="0">
                <a:solidFill>
                  <a:schemeClr val="bg1"/>
                </a:solidFill>
              </a:defRPr>
            </a:lvl1pPr>
          </a:lstStyle>
          <a:p>
            <a:pPr lvl="0"/>
            <a:r>
              <a:rPr lang="en-GB" dirty="0"/>
              <a:t>Please put your body copy here…</a:t>
            </a:r>
          </a:p>
        </p:txBody>
      </p:sp>
    </p:spTree>
    <p:extLst>
      <p:ext uri="{BB962C8B-B14F-4D97-AF65-F5344CB8AC3E}">
        <p14:creationId xmlns:p14="http://schemas.microsoft.com/office/powerpoint/2010/main" val="3854947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8188E8-60F6-9E19-FE69-B2838D71F919}"/>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1" cy="6856285"/>
          </a:xfrm>
          <a:prstGeom prst="rect">
            <a:avLst/>
          </a:prstGeom>
        </p:spPr>
      </p:pic>
      <p:sp>
        <p:nvSpPr>
          <p:cNvPr id="4" name="Title 18">
            <a:extLst>
              <a:ext uri="{FF2B5EF4-FFF2-40B4-BE49-F238E27FC236}">
                <a16:creationId xmlns:a16="http://schemas.microsoft.com/office/drawing/2014/main" id="{FADC4E75-E800-7988-E9FC-FFE9E1AF8492}"/>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163A9949-1F52-FC86-8100-C9BE0CA7620E}"/>
              </a:ext>
            </a:extLst>
          </p:cNvPr>
          <p:cNvSpPr>
            <a:spLocks noGrp="1"/>
          </p:cNvSpPr>
          <p:nvPr>
            <p:ph type="body" sz="quarter" idx="12" hasCustomPrompt="1"/>
          </p:nvPr>
        </p:nvSpPr>
        <p:spPr>
          <a:xfrm>
            <a:off x="723332" y="1571625"/>
            <a:ext cx="10515600" cy="3981449"/>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3270225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85377A-810A-E470-A9BD-FEBA2B79AB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Picture Placeholder 2">
            <a:extLst>
              <a:ext uri="{FF2B5EF4-FFF2-40B4-BE49-F238E27FC236}">
                <a16:creationId xmlns:a16="http://schemas.microsoft.com/office/drawing/2014/main" id="{2298F067-E842-26B2-FDFD-5A714099BA81}"/>
              </a:ext>
            </a:extLst>
          </p:cNvPr>
          <p:cNvSpPr>
            <a:spLocks noGrp="1"/>
          </p:cNvSpPr>
          <p:nvPr>
            <p:ph type="pic" sz="quarter" idx="10" hasCustomPrompt="1"/>
          </p:nvPr>
        </p:nvSpPr>
        <p:spPr>
          <a:xfrm>
            <a:off x="4788493" y="252034"/>
            <a:ext cx="7128871" cy="6363770"/>
          </a:xfrm>
          <a:custGeom>
            <a:avLst/>
            <a:gdLst>
              <a:gd name="connsiteX0" fmla="*/ 0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0 w 11661775"/>
              <a:gd name="connsiteY4" fmla="*/ 0 h 6383337"/>
              <a:gd name="connsiteX0" fmla="*/ 9514935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9514935 w 11661775"/>
              <a:gd name="connsiteY4" fmla="*/ 0 h 6383337"/>
              <a:gd name="connsiteX0" fmla="*/ 4192436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92436 w 6339276"/>
              <a:gd name="connsiteY4" fmla="*/ 0 h 6383337"/>
              <a:gd name="connsiteX0" fmla="*/ 4166557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66557 w 6339276"/>
              <a:gd name="connsiteY4" fmla="*/ 0 h 6383337"/>
              <a:gd name="connsiteX0" fmla="*/ 4192437 w 6365156"/>
              <a:gd name="connsiteY0" fmla="*/ 0 h 6391964"/>
              <a:gd name="connsiteX1" fmla="*/ 6365156 w 6365156"/>
              <a:gd name="connsiteY1" fmla="*/ 0 h 6391964"/>
              <a:gd name="connsiteX2" fmla="*/ 6365156 w 6365156"/>
              <a:gd name="connsiteY2" fmla="*/ 6383337 h 6391964"/>
              <a:gd name="connsiteX3" fmla="*/ 0 w 6365156"/>
              <a:gd name="connsiteY3" fmla="*/ 6391964 h 6391964"/>
              <a:gd name="connsiteX4" fmla="*/ 4192437 w 6365156"/>
              <a:gd name="connsiteY4" fmla="*/ 0 h 6391964"/>
              <a:gd name="connsiteX0" fmla="*/ 4187675 w 6365156"/>
              <a:gd name="connsiteY0" fmla="*/ 19050 h 6391964"/>
              <a:gd name="connsiteX1" fmla="*/ 6365156 w 6365156"/>
              <a:gd name="connsiteY1" fmla="*/ 0 h 6391964"/>
              <a:gd name="connsiteX2" fmla="*/ 6365156 w 6365156"/>
              <a:gd name="connsiteY2" fmla="*/ 6383337 h 6391964"/>
              <a:gd name="connsiteX3" fmla="*/ 0 w 6365156"/>
              <a:gd name="connsiteY3" fmla="*/ 6391964 h 6391964"/>
              <a:gd name="connsiteX4" fmla="*/ 4187675 w 6365156"/>
              <a:gd name="connsiteY4" fmla="*/ 19050 h 6391964"/>
              <a:gd name="connsiteX0" fmla="*/ 4187675 w 6369919"/>
              <a:gd name="connsiteY0" fmla="*/ 9525 h 6382439"/>
              <a:gd name="connsiteX1" fmla="*/ 6369919 w 6369919"/>
              <a:gd name="connsiteY1" fmla="*/ 0 h 6382439"/>
              <a:gd name="connsiteX2" fmla="*/ 6365156 w 6369919"/>
              <a:gd name="connsiteY2" fmla="*/ 6373812 h 6382439"/>
              <a:gd name="connsiteX3" fmla="*/ 0 w 6369919"/>
              <a:gd name="connsiteY3" fmla="*/ 6382439 h 6382439"/>
              <a:gd name="connsiteX4" fmla="*/ 4187675 w 6369919"/>
              <a:gd name="connsiteY4" fmla="*/ 9525 h 6382439"/>
              <a:gd name="connsiteX0" fmla="*/ 4187675 w 6369919"/>
              <a:gd name="connsiteY0" fmla="*/ 0 h 6372914"/>
              <a:gd name="connsiteX1" fmla="*/ 6369919 w 6369919"/>
              <a:gd name="connsiteY1" fmla="*/ 9525 h 6372914"/>
              <a:gd name="connsiteX2" fmla="*/ 6365156 w 6369919"/>
              <a:gd name="connsiteY2" fmla="*/ 6364287 h 6372914"/>
              <a:gd name="connsiteX3" fmla="*/ 0 w 6369919"/>
              <a:gd name="connsiteY3" fmla="*/ 6372914 h 6372914"/>
              <a:gd name="connsiteX4" fmla="*/ 4187675 w 6369919"/>
              <a:gd name="connsiteY4" fmla="*/ 0 h 6372914"/>
              <a:gd name="connsiteX0" fmla="*/ 4919195 w 6369919"/>
              <a:gd name="connsiteY0" fmla="*/ 0 h 6363770"/>
              <a:gd name="connsiteX1" fmla="*/ 6369919 w 6369919"/>
              <a:gd name="connsiteY1" fmla="*/ 381 h 6363770"/>
              <a:gd name="connsiteX2" fmla="*/ 6365156 w 6369919"/>
              <a:gd name="connsiteY2" fmla="*/ 6355143 h 6363770"/>
              <a:gd name="connsiteX3" fmla="*/ 0 w 6369919"/>
              <a:gd name="connsiteY3" fmla="*/ 6363770 h 6363770"/>
              <a:gd name="connsiteX4" fmla="*/ 4919195 w 6369919"/>
              <a:gd name="connsiteY4" fmla="*/ 0 h 6363770"/>
              <a:gd name="connsiteX0" fmla="*/ 567814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678147 w 7128871"/>
              <a:gd name="connsiteY4" fmla="*/ 0 h 6363770"/>
              <a:gd name="connsiteX0" fmla="*/ 572386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723867 w 7128871"/>
              <a:gd name="connsiteY4" fmla="*/ 0 h 636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871" h="6363770">
                <a:moveTo>
                  <a:pt x="5723867" y="0"/>
                </a:moveTo>
                <a:lnTo>
                  <a:pt x="7128871" y="381"/>
                </a:lnTo>
                <a:cubicBezTo>
                  <a:pt x="7127283" y="2124985"/>
                  <a:pt x="7125696" y="4230539"/>
                  <a:pt x="7124108" y="6355143"/>
                </a:cubicBezTo>
                <a:lnTo>
                  <a:pt x="0" y="6363770"/>
                </a:lnTo>
                <a:lnTo>
                  <a:pt x="5723867" y="0"/>
                </a:lnTo>
                <a:close/>
              </a:path>
            </a:pathLst>
          </a:custGeom>
        </p:spPr>
        <p:txBody>
          <a:bodyPr/>
          <a:lstStyle>
            <a:lvl1pPr marL="0" indent="0">
              <a:buNone/>
              <a:defRPr b="1" u="none">
                <a:solidFill>
                  <a:srgbClr val="FF0000"/>
                </a:solidFill>
              </a:defRPr>
            </a:lvl1pPr>
          </a:lstStyle>
          <a:p>
            <a:r>
              <a:rPr lang="en-GB" dirty="0"/>
              <a:t>				</a:t>
            </a:r>
          </a:p>
          <a:p>
            <a:endParaRPr lang="en-GB" dirty="0"/>
          </a:p>
          <a:p>
            <a:endParaRPr lang="en-GB" dirty="0"/>
          </a:p>
          <a:p>
            <a:endParaRPr lang="en-GB" dirty="0"/>
          </a:p>
          <a:p>
            <a:endParaRPr lang="en-GB" dirty="0"/>
          </a:p>
          <a:p>
            <a:endParaRPr lang="en-GB" dirty="0"/>
          </a:p>
          <a:p>
            <a:r>
              <a:rPr lang="en-GB" dirty="0"/>
              <a:t>		Insert picture</a:t>
            </a:r>
            <a:br>
              <a:rPr lang="en-GB" dirty="0"/>
            </a:br>
            <a:r>
              <a:rPr lang="en-GB" dirty="0"/>
              <a:t>			here</a:t>
            </a:r>
          </a:p>
        </p:txBody>
      </p:sp>
      <p:pic>
        <p:nvPicPr>
          <p:cNvPr id="7" name="Picture 6" descr="A black and white logo with a tree&#10;&#10;Description automatically generated">
            <a:extLst>
              <a:ext uri="{FF2B5EF4-FFF2-40B4-BE49-F238E27FC236}">
                <a16:creationId xmlns:a16="http://schemas.microsoft.com/office/drawing/2014/main" id="{E4459E94-37E3-EABB-8377-722B34CE2D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55093" y="5682181"/>
            <a:ext cx="1213182" cy="623828"/>
          </a:xfrm>
          <a:prstGeom prst="rect">
            <a:avLst/>
          </a:prstGeom>
        </p:spPr>
      </p:pic>
      <p:sp>
        <p:nvSpPr>
          <p:cNvPr id="8" name="Text Placeholder 11">
            <a:extLst>
              <a:ext uri="{FF2B5EF4-FFF2-40B4-BE49-F238E27FC236}">
                <a16:creationId xmlns:a16="http://schemas.microsoft.com/office/drawing/2014/main" id="{686703E7-7BC6-4E83-A69F-BD03528C5BB2}"/>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9" name="Title 8">
            <a:extLst>
              <a:ext uri="{FF2B5EF4-FFF2-40B4-BE49-F238E27FC236}">
                <a16:creationId xmlns:a16="http://schemas.microsoft.com/office/drawing/2014/main" id="{A92ABC63-1EAC-8F0E-533A-90029F070504}"/>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4226538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ayout 3">
    <p:spTree>
      <p:nvGrpSpPr>
        <p:cNvPr id="1" name=""/>
        <p:cNvGrpSpPr/>
        <p:nvPr/>
      </p:nvGrpSpPr>
      <p:grpSpPr>
        <a:xfrm>
          <a:off x="0" y="0"/>
          <a:ext cx="0" cy="0"/>
          <a:chOff x="0" y="0"/>
          <a:chExt cx="0" cy="0"/>
        </a:xfrm>
      </p:grpSpPr>
      <p:pic>
        <p:nvPicPr>
          <p:cNvPr id="3" name="Picture 2" descr="A black and white logo with a tree&#10;&#10;Description automatically generated">
            <a:extLst>
              <a:ext uri="{FF2B5EF4-FFF2-40B4-BE49-F238E27FC236}">
                <a16:creationId xmlns:a16="http://schemas.microsoft.com/office/drawing/2014/main" id="{F393A183-DB07-BCC2-FC92-80E7DC0018EB}"/>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0824124" y="187702"/>
            <a:ext cx="1213182" cy="623828"/>
          </a:xfrm>
          <a:prstGeom prst="rect">
            <a:avLst/>
          </a:prstGeom>
        </p:spPr>
      </p:pic>
      <p:pic>
        <p:nvPicPr>
          <p:cNvPr id="4" name="Picture 3">
            <a:extLst>
              <a:ext uri="{FF2B5EF4-FFF2-40B4-BE49-F238E27FC236}">
                <a16:creationId xmlns:a16="http://schemas.microsoft.com/office/drawing/2014/main" id="{20431E1A-2B26-96F4-D614-793C313DCC6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itle 18">
            <a:extLst>
              <a:ext uri="{FF2B5EF4-FFF2-40B4-BE49-F238E27FC236}">
                <a16:creationId xmlns:a16="http://schemas.microsoft.com/office/drawing/2014/main" id="{B5F7F602-21D9-C3D7-7BCE-8F752B030465}"/>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6" name="Text Placeholder 23">
            <a:extLst>
              <a:ext uri="{FF2B5EF4-FFF2-40B4-BE49-F238E27FC236}">
                <a16:creationId xmlns:a16="http://schemas.microsoft.com/office/drawing/2014/main" id="{6906863D-98ED-BEEE-78A3-6601D6FF5659}"/>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637652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Layou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3B092A-E161-5CD4-EDE8-9E81A98B6B0A}"/>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7A664FA6-99AC-A488-F086-A19D5CFE950D}"/>
              </a:ext>
            </a:extLst>
          </p:cNvPr>
          <p:cNvSpPr>
            <a:spLocks noGrp="1"/>
          </p:cNvSpPr>
          <p:nvPr>
            <p:ph type="title" hasCustomPrompt="1"/>
          </p:nvPr>
        </p:nvSpPr>
        <p:spPr>
          <a:xfrm>
            <a:off x="723332" y="714244"/>
            <a:ext cx="10515600" cy="623828"/>
          </a:xfrm>
          <a:prstGeom prst="rect">
            <a:avLst/>
          </a:prstGeom>
        </p:spPr>
        <p:txBody>
          <a:bodyPr/>
          <a:lstStyle>
            <a:lvl1pPr>
              <a:defRPr sz="36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03F72433-B9D1-4E38-E5A1-B062506C5D6D}"/>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939323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Layout 5">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CE0031-E554-D827-13A2-60B7F7CACD65}"/>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54842173-4DA4-4C53-C548-1FD3375D5D6F}"/>
              </a:ext>
            </a:extLst>
          </p:cNvPr>
          <p:cNvSpPr>
            <a:spLocks noGrp="1"/>
          </p:cNvSpPr>
          <p:nvPr>
            <p:ph type="title" hasCustomPrompt="1"/>
          </p:nvPr>
        </p:nvSpPr>
        <p:spPr>
          <a:xfrm>
            <a:off x="723332" y="930615"/>
            <a:ext cx="10515600" cy="46003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
        <p:nvSpPr>
          <p:cNvPr id="5" name="Text Placeholder 23">
            <a:extLst>
              <a:ext uri="{FF2B5EF4-FFF2-40B4-BE49-F238E27FC236}">
                <a16:creationId xmlns:a16="http://schemas.microsoft.com/office/drawing/2014/main" id="{E518AA3F-49F6-ADB2-3264-C9FF4B0488D7}"/>
              </a:ext>
            </a:extLst>
          </p:cNvPr>
          <p:cNvSpPr>
            <a:spLocks noGrp="1"/>
          </p:cNvSpPr>
          <p:nvPr>
            <p:ph type="body" sz="quarter" idx="12" hasCustomPrompt="1"/>
          </p:nvPr>
        </p:nvSpPr>
        <p:spPr>
          <a:xfrm>
            <a:off x="723332" y="1571625"/>
            <a:ext cx="9801793" cy="4657725"/>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553374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Layout 6">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E7CDC097-4B3F-45A5-84D8-3FBBBEB35845}"/>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3" name="Rectangle 2">
            <a:extLst>
              <a:ext uri="{FF2B5EF4-FFF2-40B4-BE49-F238E27FC236}">
                <a16:creationId xmlns:a16="http://schemas.microsoft.com/office/drawing/2014/main" id="{82AAE81E-79BB-572E-4D9B-DD10C7B25EF0}"/>
              </a:ext>
            </a:extLst>
          </p:cNvPr>
          <p:cNvSpPr/>
          <p:nvPr userDrawn="1"/>
        </p:nvSpPr>
        <p:spPr>
          <a:xfrm>
            <a:off x="1194494"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BB253A6-D8CF-21BF-322C-316E409FC019}"/>
              </a:ext>
            </a:extLst>
          </p:cNvPr>
          <p:cNvSpPr/>
          <p:nvPr userDrawn="1"/>
        </p:nvSpPr>
        <p:spPr>
          <a:xfrm>
            <a:off x="4537835"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D7EF2F8-5A7F-0C00-1154-2AD0B5D67179}"/>
              </a:ext>
            </a:extLst>
          </p:cNvPr>
          <p:cNvSpPr/>
          <p:nvPr userDrawn="1"/>
        </p:nvSpPr>
        <p:spPr>
          <a:xfrm>
            <a:off x="7881178" y="1063674"/>
            <a:ext cx="274445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6" name="Straight Connector 5">
            <a:extLst>
              <a:ext uri="{FF2B5EF4-FFF2-40B4-BE49-F238E27FC236}">
                <a16:creationId xmlns:a16="http://schemas.microsoft.com/office/drawing/2014/main" id="{8BCE405B-6AF3-4B93-22B8-B34D3B57A04B}"/>
              </a:ext>
            </a:extLst>
          </p:cNvPr>
          <p:cNvCxnSpPr>
            <a:cxnSpLocks/>
          </p:cNvCxnSpPr>
          <p:nvPr userDrawn="1"/>
        </p:nvCxnSpPr>
        <p:spPr>
          <a:xfrm>
            <a:off x="7566074"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FA543A94-90F8-FF2D-75F9-3D13ED6F3506}"/>
              </a:ext>
            </a:extLst>
          </p:cNvPr>
          <p:cNvCxnSpPr>
            <a:cxnSpLocks/>
          </p:cNvCxnSpPr>
          <p:nvPr userDrawn="1"/>
        </p:nvCxnSpPr>
        <p:spPr>
          <a:xfrm>
            <a:off x="4243754"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27732431-F90E-F182-0C56-89DC19C7D116}"/>
              </a:ext>
            </a:extLst>
          </p:cNvPr>
          <p:cNvSpPr>
            <a:spLocks noGrp="1"/>
          </p:cNvSpPr>
          <p:nvPr>
            <p:ph type="title" hasCustomPrompt="1"/>
          </p:nvPr>
        </p:nvSpPr>
        <p:spPr>
          <a:xfrm>
            <a:off x="1234013" y="1103108"/>
            <a:ext cx="2694637" cy="404908"/>
          </a:xfrm>
          <a:prstGeom prst="rect">
            <a:avLst/>
          </a:prstGeom>
        </p:spPr>
        <p:txBody>
          <a:bodyPr/>
          <a:lstStyle>
            <a:lvl1pPr>
              <a:defRPr sz="2400" b="1">
                <a:solidFill>
                  <a:schemeClr val="bg1"/>
                </a:solidFill>
              </a:defRPr>
            </a:lvl1pPr>
          </a:lstStyle>
          <a:p>
            <a:r>
              <a:rPr lang="en-US" dirty="0"/>
              <a:t>Header Here</a:t>
            </a:r>
            <a:endParaRPr lang="en-GB" dirty="0"/>
          </a:p>
        </p:txBody>
      </p:sp>
      <p:sp>
        <p:nvSpPr>
          <p:cNvPr id="11" name="Text Placeholder 23">
            <a:extLst>
              <a:ext uri="{FF2B5EF4-FFF2-40B4-BE49-F238E27FC236}">
                <a16:creationId xmlns:a16="http://schemas.microsoft.com/office/drawing/2014/main" id="{68D26125-937B-E08E-F21D-CDD3AC55C438}"/>
              </a:ext>
            </a:extLst>
          </p:cNvPr>
          <p:cNvSpPr>
            <a:spLocks noGrp="1"/>
          </p:cNvSpPr>
          <p:nvPr>
            <p:ph type="body" sz="quarter" idx="13" hasCustomPrompt="1"/>
          </p:nvPr>
        </p:nvSpPr>
        <p:spPr>
          <a:xfrm>
            <a:off x="1194494"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Text Placeholder 23">
            <a:extLst>
              <a:ext uri="{FF2B5EF4-FFF2-40B4-BE49-F238E27FC236}">
                <a16:creationId xmlns:a16="http://schemas.microsoft.com/office/drawing/2014/main" id="{460802B6-5D01-5ABA-70CC-627FBB3524D1}"/>
              </a:ext>
            </a:extLst>
          </p:cNvPr>
          <p:cNvSpPr>
            <a:spLocks noGrp="1"/>
          </p:cNvSpPr>
          <p:nvPr>
            <p:ph type="body" sz="quarter" idx="14" hasCustomPrompt="1"/>
          </p:nvPr>
        </p:nvSpPr>
        <p:spPr>
          <a:xfrm>
            <a:off x="4537835"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3" name="Text Placeholder 23">
            <a:extLst>
              <a:ext uri="{FF2B5EF4-FFF2-40B4-BE49-F238E27FC236}">
                <a16:creationId xmlns:a16="http://schemas.microsoft.com/office/drawing/2014/main" id="{ABC4565A-A650-3B68-D89A-57F89F3E0314}"/>
              </a:ext>
            </a:extLst>
          </p:cNvPr>
          <p:cNvSpPr>
            <a:spLocks noGrp="1"/>
          </p:cNvSpPr>
          <p:nvPr>
            <p:ph type="body" sz="quarter" idx="15" hasCustomPrompt="1"/>
          </p:nvPr>
        </p:nvSpPr>
        <p:spPr>
          <a:xfrm>
            <a:off x="7881178" y="1746973"/>
            <a:ext cx="2755179"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1" name="Text Placeholder 23">
            <a:extLst>
              <a:ext uri="{FF2B5EF4-FFF2-40B4-BE49-F238E27FC236}">
                <a16:creationId xmlns:a16="http://schemas.microsoft.com/office/drawing/2014/main" id="{BD5AE702-90CB-4F2D-BCEE-C7CE4523373D}"/>
              </a:ext>
            </a:extLst>
          </p:cNvPr>
          <p:cNvSpPr>
            <a:spLocks noGrp="1"/>
          </p:cNvSpPr>
          <p:nvPr>
            <p:ph type="body" sz="quarter" idx="16" hasCustomPrompt="1"/>
          </p:nvPr>
        </p:nvSpPr>
        <p:spPr>
          <a:xfrm>
            <a:off x="4571889" y="1103108"/>
            <a:ext cx="2666050" cy="417462"/>
          </a:xfrm>
          <a:prstGeom prst="rect">
            <a:avLst/>
          </a:prstGeom>
        </p:spPr>
        <p:txBody>
          <a:bodyPr/>
          <a:lstStyle>
            <a:lvl1pPr marL="0" indent="0">
              <a:buFont typeface="Arial" panose="020B0604020202020204" pitchFamily="34" charset="0"/>
              <a:buNone/>
              <a:defRPr sz="2400" b="1">
                <a:solidFill>
                  <a:schemeClr val="bg1"/>
                </a:solidFill>
                <a:latin typeface="+mj-lt"/>
              </a:defRPr>
            </a:lvl1pPr>
          </a:lstStyle>
          <a:p>
            <a:pPr lvl="0"/>
            <a:r>
              <a:rPr lang="en-US" dirty="0"/>
              <a:t>Header Here</a:t>
            </a:r>
            <a:endParaRPr lang="en-GB" dirty="0"/>
          </a:p>
        </p:txBody>
      </p:sp>
      <p:sp>
        <p:nvSpPr>
          <p:cNvPr id="22" name="Text Placeholder 23">
            <a:extLst>
              <a:ext uri="{FF2B5EF4-FFF2-40B4-BE49-F238E27FC236}">
                <a16:creationId xmlns:a16="http://schemas.microsoft.com/office/drawing/2014/main" id="{51D9AC9E-DBA4-0E24-E041-D978284883CC}"/>
              </a:ext>
            </a:extLst>
          </p:cNvPr>
          <p:cNvSpPr>
            <a:spLocks noGrp="1"/>
          </p:cNvSpPr>
          <p:nvPr>
            <p:ph type="body" sz="quarter" idx="17" hasCustomPrompt="1"/>
          </p:nvPr>
        </p:nvSpPr>
        <p:spPr>
          <a:xfrm>
            <a:off x="7920382" y="1103108"/>
            <a:ext cx="2666050" cy="417462"/>
          </a:xfrm>
          <a:prstGeom prst="rect">
            <a:avLst/>
          </a:prstGeom>
        </p:spPr>
        <p:txBody>
          <a:bodyPr/>
          <a:lstStyle>
            <a:lvl1pPr marL="0" indent="0">
              <a:buFont typeface="Arial" panose="020B0604020202020204" pitchFamily="34" charset="0"/>
              <a:buNone/>
              <a:defRPr sz="2400" b="1">
                <a:solidFill>
                  <a:schemeClr val="bg1"/>
                </a:solidFill>
                <a:latin typeface="+mj-lt"/>
              </a:defRPr>
            </a:lvl1pPr>
          </a:lstStyle>
          <a:p>
            <a:pPr lvl="0"/>
            <a:r>
              <a:rPr lang="en-US" dirty="0"/>
              <a:t>Header Here</a:t>
            </a:r>
            <a:endParaRPr lang="en-GB" dirty="0"/>
          </a:p>
        </p:txBody>
      </p:sp>
    </p:spTree>
    <p:extLst>
      <p:ext uri="{BB962C8B-B14F-4D97-AF65-F5344CB8AC3E}">
        <p14:creationId xmlns:p14="http://schemas.microsoft.com/office/powerpoint/2010/main" val="3988162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Layout 7">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5C5CD3-C167-A164-D697-AFFABCCE4701}"/>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Rectangle 1">
            <a:extLst>
              <a:ext uri="{FF2B5EF4-FFF2-40B4-BE49-F238E27FC236}">
                <a16:creationId xmlns:a16="http://schemas.microsoft.com/office/drawing/2014/main" id="{2F0E96E1-EB58-FEDA-5B69-A42088302866}"/>
              </a:ext>
            </a:extLst>
          </p:cNvPr>
          <p:cNvSpPr/>
          <p:nvPr userDrawn="1"/>
        </p:nvSpPr>
        <p:spPr>
          <a:xfrm>
            <a:off x="1194494" y="1063674"/>
            <a:ext cx="419953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dirty="0"/>
          </a:p>
        </p:txBody>
      </p:sp>
      <p:sp>
        <p:nvSpPr>
          <p:cNvPr id="4" name="Rectangle 3">
            <a:extLst>
              <a:ext uri="{FF2B5EF4-FFF2-40B4-BE49-F238E27FC236}">
                <a16:creationId xmlns:a16="http://schemas.microsoft.com/office/drawing/2014/main" id="{1E2C05CD-2167-EBBF-6C4F-0B180239CC43}"/>
              </a:ext>
            </a:extLst>
          </p:cNvPr>
          <p:cNvSpPr/>
          <p:nvPr userDrawn="1"/>
        </p:nvSpPr>
        <p:spPr>
          <a:xfrm>
            <a:off x="6359593" y="1077529"/>
            <a:ext cx="4199539" cy="483776"/>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
          </a:p>
        </p:txBody>
      </p:sp>
      <p:cxnSp>
        <p:nvCxnSpPr>
          <p:cNvPr id="5" name="Straight Connector 4">
            <a:extLst>
              <a:ext uri="{FF2B5EF4-FFF2-40B4-BE49-F238E27FC236}">
                <a16:creationId xmlns:a16="http://schemas.microsoft.com/office/drawing/2014/main" id="{B2158FFE-2F08-67AD-6992-D840A650F64F}"/>
              </a:ext>
            </a:extLst>
          </p:cNvPr>
          <p:cNvCxnSpPr>
            <a:cxnSpLocks/>
          </p:cNvCxnSpPr>
          <p:nvPr userDrawn="1"/>
        </p:nvCxnSpPr>
        <p:spPr>
          <a:xfrm>
            <a:off x="5832408" y="1063674"/>
            <a:ext cx="0" cy="4563403"/>
          </a:xfrm>
          <a:prstGeom prst="line">
            <a:avLst/>
          </a:prstGeom>
          <a:ln w="28575">
            <a:solidFill>
              <a:srgbClr val="006060"/>
            </a:solidFill>
          </a:ln>
        </p:spPr>
        <p:style>
          <a:lnRef idx="2">
            <a:schemeClr val="accent1"/>
          </a:lnRef>
          <a:fillRef idx="0">
            <a:schemeClr val="accent1"/>
          </a:fillRef>
          <a:effectRef idx="1">
            <a:schemeClr val="accent1"/>
          </a:effectRef>
          <a:fontRef idx="minor">
            <a:schemeClr val="tx1"/>
          </a:fontRef>
        </p:style>
      </p:cxnSp>
      <p:sp>
        <p:nvSpPr>
          <p:cNvPr id="7" name="Title 1">
            <a:extLst>
              <a:ext uri="{FF2B5EF4-FFF2-40B4-BE49-F238E27FC236}">
                <a16:creationId xmlns:a16="http://schemas.microsoft.com/office/drawing/2014/main" id="{19F8B082-7BF2-076E-8FF5-82EE896DC3D1}"/>
              </a:ext>
            </a:extLst>
          </p:cNvPr>
          <p:cNvSpPr>
            <a:spLocks noGrp="1"/>
          </p:cNvSpPr>
          <p:nvPr>
            <p:ph type="title" hasCustomPrompt="1"/>
          </p:nvPr>
        </p:nvSpPr>
        <p:spPr>
          <a:xfrm>
            <a:off x="1234013" y="1103108"/>
            <a:ext cx="4160020" cy="404908"/>
          </a:xfrm>
          <a:prstGeom prst="rect">
            <a:avLst/>
          </a:prstGeom>
        </p:spPr>
        <p:txBody>
          <a:bodyPr/>
          <a:lstStyle>
            <a:lvl1pPr>
              <a:defRPr sz="2400" b="1">
                <a:solidFill>
                  <a:schemeClr val="bg1"/>
                </a:solidFill>
              </a:defRPr>
            </a:lvl1pPr>
          </a:lstStyle>
          <a:p>
            <a:r>
              <a:rPr lang="en-US" dirty="0"/>
              <a:t>Header Here</a:t>
            </a:r>
            <a:endParaRPr lang="en-GB" dirty="0"/>
          </a:p>
        </p:txBody>
      </p:sp>
      <p:sp>
        <p:nvSpPr>
          <p:cNvPr id="10" name="Text Placeholder 23">
            <a:extLst>
              <a:ext uri="{FF2B5EF4-FFF2-40B4-BE49-F238E27FC236}">
                <a16:creationId xmlns:a16="http://schemas.microsoft.com/office/drawing/2014/main" id="{6DF63ABC-BF92-816B-81B2-BCCEED2063BC}"/>
              </a:ext>
            </a:extLst>
          </p:cNvPr>
          <p:cNvSpPr>
            <a:spLocks noGrp="1"/>
          </p:cNvSpPr>
          <p:nvPr>
            <p:ph type="body" sz="quarter" idx="13" hasCustomPrompt="1"/>
          </p:nvPr>
        </p:nvSpPr>
        <p:spPr>
          <a:xfrm>
            <a:off x="1194494" y="1746973"/>
            <a:ext cx="4199542"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7" name="Text Placeholder 23">
            <a:extLst>
              <a:ext uri="{FF2B5EF4-FFF2-40B4-BE49-F238E27FC236}">
                <a16:creationId xmlns:a16="http://schemas.microsoft.com/office/drawing/2014/main" id="{D7A3926F-C90C-A2F1-6568-39C212C3DA6B}"/>
              </a:ext>
            </a:extLst>
          </p:cNvPr>
          <p:cNvSpPr>
            <a:spLocks noGrp="1"/>
          </p:cNvSpPr>
          <p:nvPr>
            <p:ph type="body" sz="quarter" idx="14" hasCustomPrompt="1"/>
          </p:nvPr>
        </p:nvSpPr>
        <p:spPr>
          <a:xfrm>
            <a:off x="6359593" y="1760828"/>
            <a:ext cx="4199542" cy="3674772"/>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0" name="Text Placeholder 23">
            <a:extLst>
              <a:ext uri="{FF2B5EF4-FFF2-40B4-BE49-F238E27FC236}">
                <a16:creationId xmlns:a16="http://schemas.microsoft.com/office/drawing/2014/main" id="{AA09DF27-39D4-6394-7A30-45864C9F9F80}"/>
              </a:ext>
            </a:extLst>
          </p:cNvPr>
          <p:cNvSpPr>
            <a:spLocks noGrp="1"/>
          </p:cNvSpPr>
          <p:nvPr>
            <p:ph type="body" sz="quarter" idx="16" hasCustomPrompt="1"/>
          </p:nvPr>
        </p:nvSpPr>
        <p:spPr>
          <a:xfrm>
            <a:off x="6410393" y="1090554"/>
            <a:ext cx="2666050" cy="417462"/>
          </a:xfrm>
          <a:prstGeom prst="rect">
            <a:avLst/>
          </a:prstGeom>
        </p:spPr>
        <p:txBody>
          <a:bodyPr/>
          <a:lstStyle>
            <a:lvl1pPr marL="0" indent="0">
              <a:buFont typeface="Arial" panose="020B0604020202020204" pitchFamily="34" charset="0"/>
              <a:buNone/>
              <a:defRPr sz="2800" b="1">
                <a:solidFill>
                  <a:schemeClr val="bg1"/>
                </a:solidFill>
                <a:latin typeface="+mj-lt"/>
              </a:defRPr>
            </a:lvl1pPr>
          </a:lstStyle>
          <a:p>
            <a:pPr lvl="0"/>
            <a:r>
              <a:rPr lang="en-US" dirty="0"/>
              <a:t>Header Here</a:t>
            </a:r>
            <a:endParaRPr lang="en-GB" dirty="0"/>
          </a:p>
        </p:txBody>
      </p:sp>
    </p:spTree>
    <p:extLst>
      <p:ext uri="{BB962C8B-B14F-4D97-AF65-F5344CB8AC3E}">
        <p14:creationId xmlns:p14="http://schemas.microsoft.com/office/powerpoint/2010/main" val="5886839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mp; Icon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37A19F-8F9D-457B-8547-F764ABF22A8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6" name="Title 1">
            <a:extLst>
              <a:ext uri="{FF2B5EF4-FFF2-40B4-BE49-F238E27FC236}">
                <a16:creationId xmlns:a16="http://schemas.microsoft.com/office/drawing/2014/main" id="{1F3C64CC-D314-160E-866D-746804B7B624}"/>
              </a:ext>
            </a:extLst>
          </p:cNvPr>
          <p:cNvSpPr>
            <a:spLocks noGrp="1"/>
          </p:cNvSpPr>
          <p:nvPr>
            <p:ph type="title" hasCustomPrompt="1"/>
          </p:nvPr>
        </p:nvSpPr>
        <p:spPr>
          <a:xfrm>
            <a:off x="723332" y="726754"/>
            <a:ext cx="10515600" cy="714120"/>
          </a:xfrm>
          <a:prstGeom prst="rect">
            <a:avLst/>
          </a:prstGeom>
        </p:spPr>
        <p:txBody>
          <a:bodyPr/>
          <a:lstStyle>
            <a:lvl1pPr>
              <a:defRPr sz="3600" b="1">
                <a:solidFill>
                  <a:srgbClr val="006060"/>
                </a:solidFill>
              </a:defRPr>
            </a:lvl1pPr>
          </a:lstStyle>
          <a:p>
            <a:r>
              <a:rPr lang="en-US" dirty="0"/>
              <a:t>Title goes here</a:t>
            </a:r>
            <a:endParaRPr lang="en-GB" dirty="0"/>
          </a:p>
        </p:txBody>
      </p:sp>
      <p:sp>
        <p:nvSpPr>
          <p:cNvPr id="7" name="Text Placeholder 23">
            <a:extLst>
              <a:ext uri="{FF2B5EF4-FFF2-40B4-BE49-F238E27FC236}">
                <a16:creationId xmlns:a16="http://schemas.microsoft.com/office/drawing/2014/main" id="{9E47ABAA-982D-F094-AC10-A3A817615E7B}"/>
              </a:ext>
            </a:extLst>
          </p:cNvPr>
          <p:cNvSpPr>
            <a:spLocks noGrp="1"/>
          </p:cNvSpPr>
          <p:nvPr>
            <p:ph type="body" sz="quarter" idx="12" hasCustomPrompt="1"/>
          </p:nvPr>
        </p:nvSpPr>
        <p:spPr>
          <a:xfrm>
            <a:off x="1453005" y="1820574"/>
            <a:ext cx="4070341" cy="379701"/>
          </a:xfrm>
          <a:prstGeom prst="rect">
            <a:avLst/>
          </a:prstGeom>
        </p:spPr>
        <p:txBody>
          <a:bodyPr/>
          <a:lstStyle>
            <a:lvl1pPr marL="0" indent="0">
              <a:buNone/>
              <a:defRPr sz="2400" b="1">
                <a:solidFill>
                  <a:srgbClr val="006060"/>
                </a:solidFill>
                <a:latin typeface="+mj-lt"/>
              </a:defRPr>
            </a:lvl1pPr>
          </a:lstStyle>
          <a:p>
            <a:pPr lvl="0"/>
            <a:r>
              <a:rPr lang="en-GB" dirty="0"/>
              <a:t>Sub Header Goes Here</a:t>
            </a:r>
          </a:p>
        </p:txBody>
      </p:sp>
      <p:sp>
        <p:nvSpPr>
          <p:cNvPr id="9" name="Text Placeholder 23">
            <a:extLst>
              <a:ext uri="{FF2B5EF4-FFF2-40B4-BE49-F238E27FC236}">
                <a16:creationId xmlns:a16="http://schemas.microsoft.com/office/drawing/2014/main" id="{973795FD-CB45-3251-70AF-205406E6547C}"/>
              </a:ext>
            </a:extLst>
          </p:cNvPr>
          <p:cNvSpPr>
            <a:spLocks noGrp="1"/>
          </p:cNvSpPr>
          <p:nvPr>
            <p:ph type="body" sz="quarter" idx="13" hasCustomPrompt="1"/>
          </p:nvPr>
        </p:nvSpPr>
        <p:spPr>
          <a:xfrm>
            <a:off x="1453005" y="232886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Picture Placeholder 10">
            <a:extLst>
              <a:ext uri="{FF2B5EF4-FFF2-40B4-BE49-F238E27FC236}">
                <a16:creationId xmlns:a16="http://schemas.microsoft.com/office/drawing/2014/main" id="{B6298DAA-E969-180C-B667-478F5C6D0849}"/>
              </a:ext>
            </a:extLst>
          </p:cNvPr>
          <p:cNvSpPr>
            <a:spLocks noGrp="1"/>
          </p:cNvSpPr>
          <p:nvPr>
            <p:ph type="pic" sz="quarter" idx="11" hasCustomPrompt="1"/>
          </p:nvPr>
        </p:nvSpPr>
        <p:spPr>
          <a:xfrm>
            <a:off x="584784"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3" name="Text Placeholder 23">
            <a:extLst>
              <a:ext uri="{FF2B5EF4-FFF2-40B4-BE49-F238E27FC236}">
                <a16:creationId xmlns:a16="http://schemas.microsoft.com/office/drawing/2014/main" id="{1C263815-F628-F616-EBC8-D5B0791F2369}"/>
              </a:ext>
            </a:extLst>
          </p:cNvPr>
          <p:cNvSpPr>
            <a:spLocks noGrp="1"/>
          </p:cNvSpPr>
          <p:nvPr>
            <p:ph type="body" sz="quarter" idx="14" hasCustomPrompt="1"/>
          </p:nvPr>
        </p:nvSpPr>
        <p:spPr>
          <a:xfrm>
            <a:off x="1453005" y="367939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4" name="Picture Placeholder 10">
            <a:extLst>
              <a:ext uri="{FF2B5EF4-FFF2-40B4-BE49-F238E27FC236}">
                <a16:creationId xmlns:a16="http://schemas.microsoft.com/office/drawing/2014/main" id="{AA8A9AC3-74A6-10D4-AB94-5F995391BA1A}"/>
              </a:ext>
            </a:extLst>
          </p:cNvPr>
          <p:cNvSpPr>
            <a:spLocks noGrp="1"/>
          </p:cNvSpPr>
          <p:nvPr>
            <p:ph type="pic" sz="quarter" idx="15" hasCustomPrompt="1"/>
          </p:nvPr>
        </p:nvSpPr>
        <p:spPr>
          <a:xfrm>
            <a:off x="584784"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7" name="Text Placeholder 23">
            <a:extLst>
              <a:ext uri="{FF2B5EF4-FFF2-40B4-BE49-F238E27FC236}">
                <a16:creationId xmlns:a16="http://schemas.microsoft.com/office/drawing/2014/main" id="{BDDF5BC2-B257-2C9C-4EDB-DFE4D3AE792B}"/>
              </a:ext>
            </a:extLst>
          </p:cNvPr>
          <p:cNvSpPr>
            <a:spLocks noGrp="1"/>
          </p:cNvSpPr>
          <p:nvPr>
            <p:ph type="body" sz="quarter" idx="16" hasCustomPrompt="1"/>
          </p:nvPr>
        </p:nvSpPr>
        <p:spPr>
          <a:xfrm>
            <a:off x="1454374" y="5029490"/>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8" name="Picture Placeholder 10">
            <a:extLst>
              <a:ext uri="{FF2B5EF4-FFF2-40B4-BE49-F238E27FC236}">
                <a16:creationId xmlns:a16="http://schemas.microsoft.com/office/drawing/2014/main" id="{5127A769-56B6-A22B-9DA8-84E49FB760D5}"/>
              </a:ext>
            </a:extLst>
          </p:cNvPr>
          <p:cNvSpPr>
            <a:spLocks noGrp="1"/>
          </p:cNvSpPr>
          <p:nvPr>
            <p:ph type="pic" sz="quarter" idx="17" hasCustomPrompt="1"/>
          </p:nvPr>
        </p:nvSpPr>
        <p:spPr>
          <a:xfrm>
            <a:off x="586153"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9" name="Text Placeholder 23">
            <a:extLst>
              <a:ext uri="{FF2B5EF4-FFF2-40B4-BE49-F238E27FC236}">
                <a16:creationId xmlns:a16="http://schemas.microsoft.com/office/drawing/2014/main" id="{FC623149-9E39-2E77-E5DB-7CF0F6BA0EEA}"/>
              </a:ext>
            </a:extLst>
          </p:cNvPr>
          <p:cNvSpPr>
            <a:spLocks noGrp="1"/>
          </p:cNvSpPr>
          <p:nvPr>
            <p:ph type="body" sz="quarter" idx="18" hasCustomPrompt="1"/>
          </p:nvPr>
        </p:nvSpPr>
        <p:spPr>
          <a:xfrm>
            <a:off x="6597663" y="1820574"/>
            <a:ext cx="4070341" cy="379701"/>
          </a:xfrm>
          <a:prstGeom prst="rect">
            <a:avLst/>
          </a:prstGeom>
        </p:spPr>
        <p:txBody>
          <a:bodyPr/>
          <a:lstStyle>
            <a:lvl1pPr marL="0" indent="0">
              <a:buNone/>
              <a:defRPr sz="2400" b="1">
                <a:solidFill>
                  <a:srgbClr val="006060"/>
                </a:solidFill>
                <a:latin typeface="+mj-lt"/>
              </a:defRPr>
            </a:lvl1pPr>
          </a:lstStyle>
          <a:p>
            <a:pPr lvl="0"/>
            <a:r>
              <a:rPr lang="en-GB" dirty="0"/>
              <a:t>Sub Header Goes Here</a:t>
            </a:r>
          </a:p>
        </p:txBody>
      </p:sp>
      <p:sp>
        <p:nvSpPr>
          <p:cNvPr id="20" name="Text Placeholder 23">
            <a:extLst>
              <a:ext uri="{FF2B5EF4-FFF2-40B4-BE49-F238E27FC236}">
                <a16:creationId xmlns:a16="http://schemas.microsoft.com/office/drawing/2014/main" id="{04250A29-C3D8-5BE8-98D4-701A255F0AF4}"/>
              </a:ext>
            </a:extLst>
          </p:cNvPr>
          <p:cNvSpPr>
            <a:spLocks noGrp="1"/>
          </p:cNvSpPr>
          <p:nvPr>
            <p:ph type="body" sz="quarter" idx="19" hasCustomPrompt="1"/>
          </p:nvPr>
        </p:nvSpPr>
        <p:spPr>
          <a:xfrm>
            <a:off x="6597663" y="232886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1" name="Picture Placeholder 10">
            <a:extLst>
              <a:ext uri="{FF2B5EF4-FFF2-40B4-BE49-F238E27FC236}">
                <a16:creationId xmlns:a16="http://schemas.microsoft.com/office/drawing/2014/main" id="{724CB3A1-AC3B-E12F-4AF4-49E27F86FCBE}"/>
              </a:ext>
            </a:extLst>
          </p:cNvPr>
          <p:cNvSpPr>
            <a:spLocks noGrp="1"/>
          </p:cNvSpPr>
          <p:nvPr>
            <p:ph type="pic" sz="quarter" idx="20" hasCustomPrompt="1"/>
          </p:nvPr>
        </p:nvSpPr>
        <p:spPr>
          <a:xfrm>
            <a:off x="5729442"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22" name="Text Placeholder 23">
            <a:extLst>
              <a:ext uri="{FF2B5EF4-FFF2-40B4-BE49-F238E27FC236}">
                <a16:creationId xmlns:a16="http://schemas.microsoft.com/office/drawing/2014/main" id="{ECEC8415-F2A6-6C5F-3104-40E2BFDB0FCD}"/>
              </a:ext>
            </a:extLst>
          </p:cNvPr>
          <p:cNvSpPr>
            <a:spLocks noGrp="1"/>
          </p:cNvSpPr>
          <p:nvPr>
            <p:ph type="body" sz="quarter" idx="21" hasCustomPrompt="1"/>
          </p:nvPr>
        </p:nvSpPr>
        <p:spPr>
          <a:xfrm>
            <a:off x="6597663" y="3679394"/>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3" name="Picture Placeholder 10">
            <a:extLst>
              <a:ext uri="{FF2B5EF4-FFF2-40B4-BE49-F238E27FC236}">
                <a16:creationId xmlns:a16="http://schemas.microsoft.com/office/drawing/2014/main" id="{CB528CED-C7E2-3B4E-9D18-527CE228BA91}"/>
              </a:ext>
            </a:extLst>
          </p:cNvPr>
          <p:cNvSpPr>
            <a:spLocks noGrp="1"/>
          </p:cNvSpPr>
          <p:nvPr>
            <p:ph type="pic" sz="quarter" idx="22" hasCustomPrompt="1"/>
          </p:nvPr>
        </p:nvSpPr>
        <p:spPr>
          <a:xfrm>
            <a:off x="5729442"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24" name="Text Placeholder 23">
            <a:extLst>
              <a:ext uri="{FF2B5EF4-FFF2-40B4-BE49-F238E27FC236}">
                <a16:creationId xmlns:a16="http://schemas.microsoft.com/office/drawing/2014/main" id="{8B6EC5C8-E75E-6429-A585-889607627ECD}"/>
              </a:ext>
            </a:extLst>
          </p:cNvPr>
          <p:cNvSpPr>
            <a:spLocks noGrp="1"/>
          </p:cNvSpPr>
          <p:nvPr>
            <p:ph type="body" sz="quarter" idx="23" hasCustomPrompt="1"/>
          </p:nvPr>
        </p:nvSpPr>
        <p:spPr>
          <a:xfrm>
            <a:off x="6599032" y="5029490"/>
            <a:ext cx="4070341"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25" name="Picture Placeholder 10">
            <a:extLst>
              <a:ext uri="{FF2B5EF4-FFF2-40B4-BE49-F238E27FC236}">
                <a16:creationId xmlns:a16="http://schemas.microsoft.com/office/drawing/2014/main" id="{C66FC6C4-18E2-AE1B-DC54-C69494067F17}"/>
              </a:ext>
            </a:extLst>
          </p:cNvPr>
          <p:cNvSpPr>
            <a:spLocks noGrp="1"/>
          </p:cNvSpPr>
          <p:nvPr>
            <p:ph type="pic" sz="quarter" idx="24" hasCustomPrompt="1"/>
          </p:nvPr>
        </p:nvSpPr>
        <p:spPr>
          <a:xfrm>
            <a:off x="5730811"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Tree>
    <p:extLst>
      <p:ext uri="{BB962C8B-B14F-4D97-AF65-F5344CB8AC3E}">
        <p14:creationId xmlns:p14="http://schemas.microsoft.com/office/powerpoint/2010/main" val="31933633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mp; Icon Layou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D5829D-0C14-19CD-07A7-6D2FB8D37D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6" name="Title 1">
            <a:extLst>
              <a:ext uri="{FF2B5EF4-FFF2-40B4-BE49-F238E27FC236}">
                <a16:creationId xmlns:a16="http://schemas.microsoft.com/office/drawing/2014/main" id="{1F3C64CC-D314-160E-866D-746804B7B624}"/>
              </a:ext>
            </a:extLst>
          </p:cNvPr>
          <p:cNvSpPr>
            <a:spLocks noGrp="1"/>
          </p:cNvSpPr>
          <p:nvPr>
            <p:ph type="title" hasCustomPrompt="1"/>
          </p:nvPr>
        </p:nvSpPr>
        <p:spPr>
          <a:xfrm>
            <a:off x="723332" y="726754"/>
            <a:ext cx="10515600" cy="714120"/>
          </a:xfrm>
          <a:prstGeom prst="rect">
            <a:avLst/>
          </a:prstGeom>
        </p:spPr>
        <p:txBody>
          <a:bodyPr/>
          <a:lstStyle>
            <a:lvl1pPr>
              <a:defRPr sz="3600" b="1">
                <a:solidFill>
                  <a:srgbClr val="006060"/>
                </a:solidFill>
              </a:defRPr>
            </a:lvl1pPr>
          </a:lstStyle>
          <a:p>
            <a:r>
              <a:rPr lang="en-US" dirty="0"/>
              <a:t>Title goes here</a:t>
            </a:r>
            <a:endParaRPr lang="en-GB" dirty="0"/>
          </a:p>
        </p:txBody>
      </p:sp>
      <p:sp>
        <p:nvSpPr>
          <p:cNvPr id="7" name="Text Placeholder 23">
            <a:extLst>
              <a:ext uri="{FF2B5EF4-FFF2-40B4-BE49-F238E27FC236}">
                <a16:creationId xmlns:a16="http://schemas.microsoft.com/office/drawing/2014/main" id="{9E47ABAA-982D-F094-AC10-A3A817615E7B}"/>
              </a:ext>
            </a:extLst>
          </p:cNvPr>
          <p:cNvSpPr>
            <a:spLocks noGrp="1"/>
          </p:cNvSpPr>
          <p:nvPr>
            <p:ph type="body" sz="quarter" idx="12" hasCustomPrompt="1"/>
          </p:nvPr>
        </p:nvSpPr>
        <p:spPr>
          <a:xfrm>
            <a:off x="1453005" y="1820574"/>
            <a:ext cx="4070341" cy="379701"/>
          </a:xfrm>
          <a:prstGeom prst="rect">
            <a:avLst/>
          </a:prstGeom>
        </p:spPr>
        <p:txBody>
          <a:bodyPr/>
          <a:lstStyle>
            <a:lvl1pPr marL="0" indent="0">
              <a:buNone/>
              <a:defRPr sz="2400" b="1">
                <a:solidFill>
                  <a:srgbClr val="006060"/>
                </a:solidFill>
              </a:defRPr>
            </a:lvl1pPr>
          </a:lstStyle>
          <a:p>
            <a:pPr lvl="0"/>
            <a:r>
              <a:rPr lang="en-GB" dirty="0"/>
              <a:t>Sub Header Goes Here</a:t>
            </a:r>
          </a:p>
        </p:txBody>
      </p:sp>
      <p:sp>
        <p:nvSpPr>
          <p:cNvPr id="9" name="Text Placeholder 23">
            <a:extLst>
              <a:ext uri="{FF2B5EF4-FFF2-40B4-BE49-F238E27FC236}">
                <a16:creationId xmlns:a16="http://schemas.microsoft.com/office/drawing/2014/main" id="{973795FD-CB45-3251-70AF-205406E6547C}"/>
              </a:ext>
            </a:extLst>
          </p:cNvPr>
          <p:cNvSpPr>
            <a:spLocks noGrp="1"/>
          </p:cNvSpPr>
          <p:nvPr>
            <p:ph type="body" sz="quarter" idx="13" hasCustomPrompt="1"/>
          </p:nvPr>
        </p:nvSpPr>
        <p:spPr>
          <a:xfrm>
            <a:off x="1453005" y="2328864"/>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2" name="Picture Placeholder 10">
            <a:extLst>
              <a:ext uri="{FF2B5EF4-FFF2-40B4-BE49-F238E27FC236}">
                <a16:creationId xmlns:a16="http://schemas.microsoft.com/office/drawing/2014/main" id="{B6298DAA-E969-180C-B667-478F5C6D0849}"/>
              </a:ext>
            </a:extLst>
          </p:cNvPr>
          <p:cNvSpPr>
            <a:spLocks noGrp="1"/>
          </p:cNvSpPr>
          <p:nvPr>
            <p:ph type="pic" sz="quarter" idx="11" hasCustomPrompt="1"/>
          </p:nvPr>
        </p:nvSpPr>
        <p:spPr>
          <a:xfrm>
            <a:off x="584784" y="232886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3" name="Text Placeholder 23">
            <a:extLst>
              <a:ext uri="{FF2B5EF4-FFF2-40B4-BE49-F238E27FC236}">
                <a16:creationId xmlns:a16="http://schemas.microsoft.com/office/drawing/2014/main" id="{1C263815-F628-F616-EBC8-D5B0791F2369}"/>
              </a:ext>
            </a:extLst>
          </p:cNvPr>
          <p:cNvSpPr>
            <a:spLocks noGrp="1"/>
          </p:cNvSpPr>
          <p:nvPr>
            <p:ph type="body" sz="quarter" idx="14" hasCustomPrompt="1"/>
          </p:nvPr>
        </p:nvSpPr>
        <p:spPr>
          <a:xfrm>
            <a:off x="1453005" y="3679394"/>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4" name="Picture Placeholder 10">
            <a:extLst>
              <a:ext uri="{FF2B5EF4-FFF2-40B4-BE49-F238E27FC236}">
                <a16:creationId xmlns:a16="http://schemas.microsoft.com/office/drawing/2014/main" id="{AA8A9AC3-74A6-10D4-AB94-5F995391BA1A}"/>
              </a:ext>
            </a:extLst>
          </p:cNvPr>
          <p:cNvSpPr>
            <a:spLocks noGrp="1"/>
          </p:cNvSpPr>
          <p:nvPr>
            <p:ph type="pic" sz="quarter" idx="15" hasCustomPrompt="1"/>
          </p:nvPr>
        </p:nvSpPr>
        <p:spPr>
          <a:xfrm>
            <a:off x="584784" y="3679394"/>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
        <p:nvSpPr>
          <p:cNvPr id="17" name="Text Placeholder 23">
            <a:extLst>
              <a:ext uri="{FF2B5EF4-FFF2-40B4-BE49-F238E27FC236}">
                <a16:creationId xmlns:a16="http://schemas.microsoft.com/office/drawing/2014/main" id="{BDDF5BC2-B257-2C9C-4EDB-DFE4D3AE792B}"/>
              </a:ext>
            </a:extLst>
          </p:cNvPr>
          <p:cNvSpPr>
            <a:spLocks noGrp="1"/>
          </p:cNvSpPr>
          <p:nvPr>
            <p:ph type="body" sz="quarter" idx="16" hasCustomPrompt="1"/>
          </p:nvPr>
        </p:nvSpPr>
        <p:spPr>
          <a:xfrm>
            <a:off x="1454374" y="5029490"/>
            <a:ext cx="8947140" cy="1100136"/>
          </a:xfrm>
          <a:prstGeom prst="rect">
            <a:avLst/>
          </a:prstGeom>
        </p:spPr>
        <p:txBody>
          <a:bodyPr/>
          <a:lstStyle>
            <a:lvl1pPr marL="285750" indent="-285750">
              <a:buFont typeface="Arial" panose="020B0604020202020204" pitchFamily="34" charset="0"/>
              <a:buChar char="•"/>
              <a:defRPr sz="1400" b="0"/>
            </a:lvl1pPr>
          </a:lstStyle>
          <a:p>
            <a:pPr lvl="0"/>
            <a:r>
              <a:rPr lang="en-GB" dirty="0"/>
              <a:t>Please put your body copy here…</a:t>
            </a:r>
          </a:p>
        </p:txBody>
      </p:sp>
      <p:sp>
        <p:nvSpPr>
          <p:cNvPr id="18" name="Picture Placeholder 10">
            <a:extLst>
              <a:ext uri="{FF2B5EF4-FFF2-40B4-BE49-F238E27FC236}">
                <a16:creationId xmlns:a16="http://schemas.microsoft.com/office/drawing/2014/main" id="{5127A769-56B6-A22B-9DA8-84E49FB760D5}"/>
              </a:ext>
            </a:extLst>
          </p:cNvPr>
          <p:cNvSpPr>
            <a:spLocks noGrp="1"/>
          </p:cNvSpPr>
          <p:nvPr>
            <p:ph type="pic" sz="quarter" idx="17" hasCustomPrompt="1"/>
          </p:nvPr>
        </p:nvSpPr>
        <p:spPr>
          <a:xfrm>
            <a:off x="586153" y="5029490"/>
            <a:ext cx="662125" cy="621722"/>
          </a:xfrm>
          <a:prstGeom prst="rect">
            <a:avLst/>
          </a:prstGeom>
          <a:noFill/>
          <a:ln>
            <a:noFill/>
          </a:ln>
        </p:spPr>
        <p:txBody>
          <a:bodyPr/>
          <a:lstStyle>
            <a:lvl1pPr marL="0" indent="0">
              <a:buNone/>
              <a:defRPr sz="1200" b="1" u="sng">
                <a:solidFill>
                  <a:srgbClr val="FF0000"/>
                </a:solidFill>
              </a:defRPr>
            </a:lvl1pPr>
          </a:lstStyle>
          <a:p>
            <a:r>
              <a:rPr lang="en-GB" dirty="0"/>
              <a:t>Insert Icon Here</a:t>
            </a:r>
          </a:p>
        </p:txBody>
      </p:sp>
    </p:spTree>
    <p:extLst>
      <p:ext uri="{BB962C8B-B14F-4D97-AF65-F5344CB8AC3E}">
        <p14:creationId xmlns:p14="http://schemas.microsoft.com/office/powerpoint/2010/main" val="2488844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mp; Image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706B74-FC0F-11F3-CCD4-3BCCEB4EC7C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itle 18">
            <a:extLst>
              <a:ext uri="{FF2B5EF4-FFF2-40B4-BE49-F238E27FC236}">
                <a16:creationId xmlns:a16="http://schemas.microsoft.com/office/drawing/2014/main" id="{72BFA335-0913-AD3C-EAFC-B62451160773}"/>
              </a:ext>
            </a:extLst>
          </p:cNvPr>
          <p:cNvSpPr>
            <a:spLocks noGrp="1"/>
          </p:cNvSpPr>
          <p:nvPr>
            <p:ph type="title" hasCustomPrompt="1"/>
          </p:nvPr>
        </p:nvSpPr>
        <p:spPr>
          <a:xfrm>
            <a:off x="990195" y="1127204"/>
            <a:ext cx="2781300" cy="42219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
        <p:nvSpPr>
          <p:cNvPr id="5" name="Picture Placeholder 10">
            <a:extLst>
              <a:ext uri="{FF2B5EF4-FFF2-40B4-BE49-F238E27FC236}">
                <a16:creationId xmlns:a16="http://schemas.microsoft.com/office/drawing/2014/main" id="{628248E3-C527-7A9B-237C-057ED86B6F20}"/>
              </a:ext>
            </a:extLst>
          </p:cNvPr>
          <p:cNvSpPr>
            <a:spLocks noGrp="1"/>
          </p:cNvSpPr>
          <p:nvPr>
            <p:ph type="pic" sz="quarter" idx="11" hasCustomPrompt="1"/>
          </p:nvPr>
        </p:nvSpPr>
        <p:spPr>
          <a:xfrm>
            <a:off x="4025900" y="1127124"/>
            <a:ext cx="6858000" cy="4549775"/>
          </a:xfrm>
          <a:prstGeom prst="rect">
            <a:avLst/>
          </a:prstGeom>
        </p:spPr>
        <p:txBody>
          <a:bodyPr/>
          <a:lstStyle>
            <a:lvl1pPr marL="0" indent="0">
              <a:buNone/>
              <a:defRPr b="1" u="sng">
                <a:solidFill>
                  <a:srgbClr val="FF0000"/>
                </a:solidFill>
              </a:defRPr>
            </a:lvl1pPr>
          </a:lstStyle>
          <a:p>
            <a:r>
              <a:rPr lang="en-GB" dirty="0"/>
              <a:t>Insert image here</a:t>
            </a:r>
          </a:p>
        </p:txBody>
      </p:sp>
      <p:sp>
        <p:nvSpPr>
          <p:cNvPr id="6" name="Text Placeholder 23">
            <a:extLst>
              <a:ext uri="{FF2B5EF4-FFF2-40B4-BE49-F238E27FC236}">
                <a16:creationId xmlns:a16="http://schemas.microsoft.com/office/drawing/2014/main" id="{0A0F5587-C727-A395-C86F-6C40D5A24876}"/>
              </a:ext>
            </a:extLst>
          </p:cNvPr>
          <p:cNvSpPr>
            <a:spLocks noGrp="1"/>
          </p:cNvSpPr>
          <p:nvPr>
            <p:ph type="body" sz="quarter" idx="12" hasCustomPrompt="1"/>
          </p:nvPr>
        </p:nvSpPr>
        <p:spPr>
          <a:xfrm>
            <a:off x="990195" y="1695450"/>
            <a:ext cx="2781705" cy="3981449"/>
          </a:xfrm>
          <a:prstGeom prst="rect">
            <a:avLst/>
          </a:prstGeom>
        </p:spPr>
        <p:txBody>
          <a:bodyPr/>
          <a:lstStyle>
            <a:lvl1pPr marL="0" indent="0">
              <a:buNone/>
              <a:defRPr sz="1400" b="0"/>
            </a:lvl1pPr>
          </a:lstStyle>
          <a:p>
            <a:pPr lvl="0"/>
            <a:r>
              <a:rPr lang="en-GB" dirty="0"/>
              <a:t>Please put your body copy here…</a:t>
            </a:r>
          </a:p>
        </p:txBody>
      </p:sp>
    </p:spTree>
    <p:extLst>
      <p:ext uri="{BB962C8B-B14F-4D97-AF65-F5344CB8AC3E}">
        <p14:creationId xmlns:p14="http://schemas.microsoft.com/office/powerpoint/2010/main" val="27417539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mp; Image Layout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FA52AC-BB24-6A13-612F-ACF04123DB3E}"/>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ext Placeholder 23">
            <a:extLst>
              <a:ext uri="{FF2B5EF4-FFF2-40B4-BE49-F238E27FC236}">
                <a16:creationId xmlns:a16="http://schemas.microsoft.com/office/drawing/2014/main" id="{3944DA00-6203-F2BF-AF57-5F266A71EC50}"/>
              </a:ext>
            </a:extLst>
          </p:cNvPr>
          <p:cNvSpPr>
            <a:spLocks noGrp="1"/>
          </p:cNvSpPr>
          <p:nvPr>
            <p:ph type="body" sz="quarter" idx="12" hasCustomPrompt="1"/>
          </p:nvPr>
        </p:nvSpPr>
        <p:spPr>
          <a:xfrm>
            <a:off x="5438695" y="1457325"/>
            <a:ext cx="5026065" cy="1036739"/>
          </a:xfrm>
          <a:prstGeom prst="rect">
            <a:avLst/>
          </a:prstGeom>
        </p:spPr>
        <p:txBody>
          <a:bodyPr/>
          <a:lstStyle>
            <a:lvl1pPr marL="0" indent="0">
              <a:buNone/>
              <a:defRPr sz="1400" b="0"/>
            </a:lvl1pPr>
          </a:lstStyle>
          <a:p>
            <a:pPr lvl="0"/>
            <a:r>
              <a:rPr lang="en-GB" dirty="0"/>
              <a:t>Please put your body copy here…</a:t>
            </a:r>
          </a:p>
        </p:txBody>
      </p:sp>
      <p:sp>
        <p:nvSpPr>
          <p:cNvPr id="5" name="Rectangle 4">
            <a:extLst>
              <a:ext uri="{FF2B5EF4-FFF2-40B4-BE49-F238E27FC236}">
                <a16:creationId xmlns:a16="http://schemas.microsoft.com/office/drawing/2014/main" id="{9615512C-3AA5-6145-F58D-CD61B3A1787A}"/>
              </a:ext>
            </a:extLst>
          </p:cNvPr>
          <p:cNvSpPr/>
          <p:nvPr userDrawn="1"/>
        </p:nvSpPr>
        <p:spPr>
          <a:xfrm>
            <a:off x="822541" y="935032"/>
            <a:ext cx="4109312" cy="5099117"/>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10">
            <a:extLst>
              <a:ext uri="{FF2B5EF4-FFF2-40B4-BE49-F238E27FC236}">
                <a16:creationId xmlns:a16="http://schemas.microsoft.com/office/drawing/2014/main" id="{98460C73-D1DB-F160-852E-DF2F7F77AC99}"/>
              </a:ext>
            </a:extLst>
          </p:cNvPr>
          <p:cNvSpPr>
            <a:spLocks noGrp="1"/>
          </p:cNvSpPr>
          <p:nvPr>
            <p:ph type="pic" sz="quarter" idx="11" hasCustomPrompt="1"/>
          </p:nvPr>
        </p:nvSpPr>
        <p:spPr>
          <a:xfrm>
            <a:off x="1488628" y="2398237"/>
            <a:ext cx="2770411" cy="3116738"/>
          </a:xfrm>
          <a:prstGeom prst="rect">
            <a:avLst/>
          </a:prstGeom>
          <a:ln w="38100">
            <a:solidFill>
              <a:schemeClr val="bg1"/>
            </a:solidFill>
          </a:ln>
        </p:spPr>
        <p:txBody>
          <a:bodyPr/>
          <a:lstStyle>
            <a:lvl1pPr marL="0" indent="0">
              <a:buNone/>
              <a:defRPr b="1" i="0" u="sng">
                <a:solidFill>
                  <a:srgbClr val="FF0000"/>
                </a:solidFill>
              </a:defRPr>
            </a:lvl1pPr>
          </a:lstStyle>
          <a:p>
            <a:r>
              <a:rPr lang="en-GB" dirty="0"/>
              <a:t>Insert image here</a:t>
            </a:r>
          </a:p>
        </p:txBody>
      </p:sp>
      <p:sp>
        <p:nvSpPr>
          <p:cNvPr id="7" name="Text Placeholder 23">
            <a:extLst>
              <a:ext uri="{FF2B5EF4-FFF2-40B4-BE49-F238E27FC236}">
                <a16:creationId xmlns:a16="http://schemas.microsoft.com/office/drawing/2014/main" id="{439D2886-5B92-D5DA-E565-B404FEC90A91}"/>
              </a:ext>
            </a:extLst>
          </p:cNvPr>
          <p:cNvSpPr>
            <a:spLocks noGrp="1"/>
          </p:cNvSpPr>
          <p:nvPr>
            <p:ph type="body" sz="quarter" idx="13" hasCustomPrompt="1"/>
          </p:nvPr>
        </p:nvSpPr>
        <p:spPr>
          <a:xfrm>
            <a:off x="5438695" y="3227368"/>
            <a:ext cx="5026065" cy="1036739"/>
          </a:xfrm>
          <a:prstGeom prst="rect">
            <a:avLst/>
          </a:prstGeom>
        </p:spPr>
        <p:txBody>
          <a:bodyPr/>
          <a:lstStyle>
            <a:lvl1pPr marL="0" indent="0">
              <a:buNone/>
              <a:defRPr sz="1400" b="0"/>
            </a:lvl1pPr>
          </a:lstStyle>
          <a:p>
            <a:pPr lvl="0"/>
            <a:r>
              <a:rPr lang="en-GB" dirty="0"/>
              <a:t>Please put your body copy here…</a:t>
            </a:r>
          </a:p>
        </p:txBody>
      </p:sp>
      <p:sp>
        <p:nvSpPr>
          <p:cNvPr id="8" name="Text Placeholder 23">
            <a:extLst>
              <a:ext uri="{FF2B5EF4-FFF2-40B4-BE49-F238E27FC236}">
                <a16:creationId xmlns:a16="http://schemas.microsoft.com/office/drawing/2014/main" id="{85563201-80CD-758F-EAC1-8D5B70BADC83}"/>
              </a:ext>
            </a:extLst>
          </p:cNvPr>
          <p:cNvSpPr>
            <a:spLocks noGrp="1"/>
          </p:cNvSpPr>
          <p:nvPr>
            <p:ph type="body" sz="quarter" idx="14" hasCustomPrompt="1"/>
          </p:nvPr>
        </p:nvSpPr>
        <p:spPr>
          <a:xfrm>
            <a:off x="5448220" y="4997411"/>
            <a:ext cx="5026065" cy="1036739"/>
          </a:xfrm>
          <a:prstGeom prst="rect">
            <a:avLst/>
          </a:prstGeom>
        </p:spPr>
        <p:txBody>
          <a:bodyPr/>
          <a:lstStyle>
            <a:lvl1pPr marL="0" indent="0">
              <a:buNone/>
              <a:defRPr sz="1400" b="0"/>
            </a:lvl1pPr>
          </a:lstStyle>
          <a:p>
            <a:pPr lvl="0"/>
            <a:r>
              <a:rPr lang="en-GB" dirty="0"/>
              <a:t>Please put your body copy here…</a:t>
            </a:r>
          </a:p>
        </p:txBody>
      </p:sp>
      <p:sp>
        <p:nvSpPr>
          <p:cNvPr id="9" name="Text Placeholder 37">
            <a:extLst>
              <a:ext uri="{FF2B5EF4-FFF2-40B4-BE49-F238E27FC236}">
                <a16:creationId xmlns:a16="http://schemas.microsoft.com/office/drawing/2014/main" id="{F9DFC86C-735A-4898-BC37-AA71B0D2267F}"/>
              </a:ext>
            </a:extLst>
          </p:cNvPr>
          <p:cNvSpPr>
            <a:spLocks noGrp="1"/>
          </p:cNvSpPr>
          <p:nvPr>
            <p:ph type="body" sz="quarter" idx="15" hasCustomPrompt="1"/>
          </p:nvPr>
        </p:nvSpPr>
        <p:spPr>
          <a:xfrm>
            <a:off x="5438695" y="946229"/>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0" name="Text Placeholder 37">
            <a:extLst>
              <a:ext uri="{FF2B5EF4-FFF2-40B4-BE49-F238E27FC236}">
                <a16:creationId xmlns:a16="http://schemas.microsoft.com/office/drawing/2014/main" id="{9CC4183F-7522-5FA8-0B9B-EB6789ECD0F1}"/>
              </a:ext>
            </a:extLst>
          </p:cNvPr>
          <p:cNvSpPr>
            <a:spLocks noGrp="1"/>
          </p:cNvSpPr>
          <p:nvPr>
            <p:ph type="body" sz="quarter" idx="16" hasCustomPrompt="1"/>
          </p:nvPr>
        </p:nvSpPr>
        <p:spPr>
          <a:xfrm>
            <a:off x="5438695" y="2716272"/>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1" name="Text Placeholder 37">
            <a:extLst>
              <a:ext uri="{FF2B5EF4-FFF2-40B4-BE49-F238E27FC236}">
                <a16:creationId xmlns:a16="http://schemas.microsoft.com/office/drawing/2014/main" id="{E21129C4-56BA-169F-9AEA-65DDC8383D2D}"/>
              </a:ext>
            </a:extLst>
          </p:cNvPr>
          <p:cNvSpPr>
            <a:spLocks noGrp="1"/>
          </p:cNvSpPr>
          <p:nvPr>
            <p:ph type="body" sz="quarter" idx="17" hasCustomPrompt="1"/>
          </p:nvPr>
        </p:nvSpPr>
        <p:spPr>
          <a:xfrm>
            <a:off x="5438695" y="4499016"/>
            <a:ext cx="3506928" cy="422195"/>
          </a:xfrm>
          <a:prstGeom prst="rect">
            <a:avLst/>
          </a:prstGeom>
        </p:spPr>
        <p:txBody>
          <a:bodyPr/>
          <a:lstStyle>
            <a:lvl1pPr marL="0" indent="0">
              <a:buNone/>
              <a:defRPr sz="2400" b="1">
                <a:solidFill>
                  <a:srgbClr val="006060"/>
                </a:solidFill>
                <a:latin typeface="+mj-lt"/>
              </a:defRPr>
            </a:lvl1pPr>
          </a:lstStyle>
          <a:p>
            <a:pPr lvl="0"/>
            <a:r>
              <a:rPr lang="en-US" dirty="0"/>
              <a:t>Sub Header Here</a:t>
            </a:r>
          </a:p>
        </p:txBody>
      </p:sp>
      <p:sp>
        <p:nvSpPr>
          <p:cNvPr id="14" name="Title 12">
            <a:extLst>
              <a:ext uri="{FF2B5EF4-FFF2-40B4-BE49-F238E27FC236}">
                <a16:creationId xmlns:a16="http://schemas.microsoft.com/office/drawing/2014/main" id="{75B4FDD0-6456-93F4-B1FF-5EF1B8B11697}"/>
              </a:ext>
            </a:extLst>
          </p:cNvPr>
          <p:cNvSpPr>
            <a:spLocks noGrp="1"/>
          </p:cNvSpPr>
          <p:nvPr>
            <p:ph type="title" hasCustomPrompt="1"/>
          </p:nvPr>
        </p:nvSpPr>
        <p:spPr>
          <a:xfrm>
            <a:off x="1488627" y="1422195"/>
            <a:ext cx="2770411" cy="740847"/>
          </a:xfrm>
          <a:prstGeom prst="rect">
            <a:avLst/>
          </a:prstGeom>
        </p:spPr>
        <p:txBody>
          <a:bodyPr/>
          <a:lstStyle>
            <a:lvl1pPr>
              <a:defRPr sz="2400" b="1">
                <a:solidFill>
                  <a:srgbClr val="ABE338"/>
                </a:solidFill>
              </a:defRPr>
            </a:lvl1pPr>
          </a:lstStyle>
          <a:p>
            <a:r>
              <a:rPr lang="en-US" dirty="0"/>
              <a:t>Header goes inside here</a:t>
            </a:r>
            <a:endParaRPr lang="en-GB" dirty="0"/>
          </a:p>
        </p:txBody>
      </p:sp>
    </p:spTree>
    <p:extLst>
      <p:ext uri="{BB962C8B-B14F-4D97-AF65-F5344CB8AC3E}">
        <p14:creationId xmlns:p14="http://schemas.microsoft.com/office/powerpoint/2010/main" val="42436448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Table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0729C2-EF54-B4D4-11B2-1BF667468BBD}"/>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7" name="Text Placeholder 23">
            <a:extLst>
              <a:ext uri="{FF2B5EF4-FFF2-40B4-BE49-F238E27FC236}">
                <a16:creationId xmlns:a16="http://schemas.microsoft.com/office/drawing/2014/main" id="{00F6FE13-A997-6561-B4DA-575B80410C4A}"/>
              </a:ext>
            </a:extLst>
          </p:cNvPr>
          <p:cNvSpPr>
            <a:spLocks noGrp="1"/>
          </p:cNvSpPr>
          <p:nvPr>
            <p:ph type="body" sz="quarter" idx="12" hasCustomPrompt="1"/>
          </p:nvPr>
        </p:nvSpPr>
        <p:spPr>
          <a:xfrm>
            <a:off x="723333" y="1467482"/>
            <a:ext cx="4923656" cy="4009393"/>
          </a:xfrm>
          <a:prstGeom prst="rect">
            <a:avLst/>
          </a:prstGeom>
        </p:spPr>
        <p:txBody>
          <a:bodyPr/>
          <a:lstStyle>
            <a:lvl1pPr marL="0" indent="0">
              <a:buNone/>
              <a:defRPr sz="1400" b="0"/>
            </a:lvl1pPr>
          </a:lstStyle>
          <a:p>
            <a:pPr lvl="0"/>
            <a:r>
              <a:rPr lang="en-GB" dirty="0"/>
              <a:t>Please put your body copy here…</a:t>
            </a:r>
          </a:p>
        </p:txBody>
      </p:sp>
      <p:sp>
        <p:nvSpPr>
          <p:cNvPr id="9" name="Table Placeholder 8">
            <a:extLst>
              <a:ext uri="{FF2B5EF4-FFF2-40B4-BE49-F238E27FC236}">
                <a16:creationId xmlns:a16="http://schemas.microsoft.com/office/drawing/2014/main" id="{FC15BDD1-A717-C9AA-0954-8631A99690BA}"/>
              </a:ext>
            </a:extLst>
          </p:cNvPr>
          <p:cNvSpPr>
            <a:spLocks noGrp="1"/>
          </p:cNvSpPr>
          <p:nvPr>
            <p:ph type="tbl" sz="quarter" idx="13" hasCustomPrompt="1"/>
          </p:nvPr>
        </p:nvSpPr>
        <p:spPr>
          <a:xfrm>
            <a:off x="5892800" y="727075"/>
            <a:ext cx="5024438" cy="4749800"/>
          </a:xfrm>
          <a:prstGeom prst="rect">
            <a:avLst/>
          </a:prstGeom>
        </p:spPr>
        <p:txBody>
          <a:bodyPr/>
          <a:lstStyle>
            <a:lvl1pPr marL="0" indent="0">
              <a:buNone/>
              <a:defRPr b="1" u="sng">
                <a:solidFill>
                  <a:srgbClr val="FF0000"/>
                </a:solidFill>
              </a:defRPr>
            </a:lvl1pPr>
          </a:lstStyle>
          <a:p>
            <a:r>
              <a:rPr lang="en-GB" dirty="0"/>
              <a:t>Insert Table Here</a:t>
            </a:r>
          </a:p>
        </p:txBody>
      </p:sp>
      <p:sp>
        <p:nvSpPr>
          <p:cNvPr id="5" name="Title 1">
            <a:extLst>
              <a:ext uri="{FF2B5EF4-FFF2-40B4-BE49-F238E27FC236}">
                <a16:creationId xmlns:a16="http://schemas.microsoft.com/office/drawing/2014/main" id="{FEC54CEB-FED3-6173-9C14-9CE6CC26FE7C}"/>
              </a:ext>
            </a:extLst>
          </p:cNvPr>
          <p:cNvSpPr>
            <a:spLocks noGrp="1"/>
          </p:cNvSpPr>
          <p:nvPr>
            <p:ph type="title" hasCustomPrompt="1"/>
          </p:nvPr>
        </p:nvSpPr>
        <p:spPr>
          <a:xfrm>
            <a:off x="723332" y="726754"/>
            <a:ext cx="4923656" cy="604693"/>
          </a:xfrm>
          <a:prstGeom prst="rect">
            <a:avLst/>
          </a:prstGeom>
        </p:spPr>
        <p:txBody>
          <a:bodyPr/>
          <a:lstStyle>
            <a:lvl1pPr>
              <a:defRPr sz="3600" b="1">
                <a:solidFill>
                  <a:srgbClr val="006060"/>
                </a:solidFill>
              </a:defRPr>
            </a:lvl1pPr>
          </a:lstStyle>
          <a:p>
            <a:r>
              <a:rPr lang="en-US" dirty="0"/>
              <a:t>Title goes here</a:t>
            </a:r>
            <a:endParaRPr lang="en-GB" dirty="0"/>
          </a:p>
        </p:txBody>
      </p:sp>
    </p:spTree>
    <p:extLst>
      <p:ext uri="{BB962C8B-B14F-4D97-AF65-F5344CB8AC3E}">
        <p14:creationId xmlns:p14="http://schemas.microsoft.com/office/powerpoint/2010/main" val="2594692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Page 2">
    <p:spTree>
      <p:nvGrpSpPr>
        <p:cNvPr id="1" name=""/>
        <p:cNvGrpSpPr/>
        <p:nvPr/>
      </p:nvGrpSpPr>
      <p:grpSpPr>
        <a:xfrm>
          <a:off x="0" y="0"/>
          <a:ext cx="0" cy="0"/>
          <a:chOff x="0" y="0"/>
          <a:chExt cx="0" cy="0"/>
        </a:xfrm>
      </p:grpSpPr>
      <p:pic>
        <p:nvPicPr>
          <p:cNvPr id="3" name="Picture 2" descr="A black and white logo with a tree&#10;&#10;Description automatically generated">
            <a:extLst>
              <a:ext uri="{FF2B5EF4-FFF2-40B4-BE49-F238E27FC236}">
                <a16:creationId xmlns:a16="http://schemas.microsoft.com/office/drawing/2014/main" id="{4C84F7BC-232B-A2E4-9214-B0A81D93A7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24124" y="187702"/>
            <a:ext cx="1213182" cy="623828"/>
          </a:xfrm>
          <a:prstGeom prst="rect">
            <a:avLst/>
          </a:prstGeom>
        </p:spPr>
      </p:pic>
      <p:pic>
        <p:nvPicPr>
          <p:cNvPr id="4" name="Picture 3">
            <a:extLst>
              <a:ext uri="{FF2B5EF4-FFF2-40B4-BE49-F238E27FC236}">
                <a16:creationId xmlns:a16="http://schemas.microsoft.com/office/drawing/2014/main" id="{A14807D9-6460-B133-886B-9CF2BD4C4A20}"/>
              </a:ext>
            </a:extLst>
          </p:cNvPr>
          <p:cNvPicPr/>
          <p:nvPr userDrawn="1"/>
        </p:nvPicPr>
        <p:blipFill>
          <a:blip r:embed="rId3">
            <a:extLst>
              <a:ext uri="{28A0092B-C50C-407E-A947-70E740481C1C}">
                <a14:useLocalDpi xmlns:a14="http://schemas.microsoft.com/office/drawing/2010/main" val="0"/>
              </a:ext>
            </a:extLst>
          </a:blip>
          <a:srcRect/>
          <a:stretch/>
        </p:blipFill>
        <p:spPr>
          <a:xfrm>
            <a:off x="1524" y="857"/>
            <a:ext cx="12188952" cy="6856285"/>
          </a:xfrm>
          <a:prstGeom prst="rect">
            <a:avLst/>
          </a:prstGeom>
        </p:spPr>
      </p:pic>
      <p:pic>
        <p:nvPicPr>
          <p:cNvPr id="7" name="Picture 6" descr="A black and white logo with a tree&#10;&#10;Description automatically generated">
            <a:extLst>
              <a:ext uri="{FF2B5EF4-FFF2-40B4-BE49-F238E27FC236}">
                <a16:creationId xmlns:a16="http://schemas.microsoft.com/office/drawing/2014/main" id="{B78BBBD2-0F61-31B3-7245-7241070149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70954" y="375404"/>
            <a:ext cx="1213182" cy="623828"/>
          </a:xfrm>
          <a:prstGeom prst="rect">
            <a:avLst/>
          </a:prstGeom>
        </p:spPr>
      </p:pic>
      <p:sp>
        <p:nvSpPr>
          <p:cNvPr id="2" name="Text Placeholder 11">
            <a:extLst>
              <a:ext uri="{FF2B5EF4-FFF2-40B4-BE49-F238E27FC236}">
                <a16:creationId xmlns:a16="http://schemas.microsoft.com/office/drawing/2014/main" id="{B84DDBC7-7CD5-B343-40B4-CBB94F20EBB5}"/>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6" name="Title 8">
            <a:extLst>
              <a:ext uri="{FF2B5EF4-FFF2-40B4-BE49-F238E27FC236}">
                <a16:creationId xmlns:a16="http://schemas.microsoft.com/office/drawing/2014/main" id="{33023BA3-02D0-C02C-609C-4750EA1AD127}"/>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16476706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Chart Layout 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AA6117-EBA6-8E81-16A7-A3B59999433D}"/>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ext Placeholder 23">
            <a:extLst>
              <a:ext uri="{FF2B5EF4-FFF2-40B4-BE49-F238E27FC236}">
                <a16:creationId xmlns:a16="http://schemas.microsoft.com/office/drawing/2014/main" id="{EEF1F756-9B1F-15AB-4054-8BC75445194A}"/>
              </a:ext>
            </a:extLst>
          </p:cNvPr>
          <p:cNvSpPr>
            <a:spLocks noGrp="1"/>
          </p:cNvSpPr>
          <p:nvPr>
            <p:ph type="body" sz="quarter" idx="12" hasCustomPrompt="1"/>
          </p:nvPr>
        </p:nvSpPr>
        <p:spPr>
          <a:xfrm>
            <a:off x="723333" y="1467482"/>
            <a:ext cx="4923656" cy="4009393"/>
          </a:xfrm>
          <a:prstGeom prst="rect">
            <a:avLst/>
          </a:prstGeom>
        </p:spPr>
        <p:txBody>
          <a:bodyPr/>
          <a:lstStyle>
            <a:lvl1pPr marL="0" indent="0">
              <a:buNone/>
              <a:defRPr sz="1400" b="0"/>
            </a:lvl1pPr>
          </a:lstStyle>
          <a:p>
            <a:pPr lvl="0"/>
            <a:r>
              <a:rPr lang="en-GB" dirty="0"/>
              <a:t>Please put your body copy here…</a:t>
            </a:r>
          </a:p>
        </p:txBody>
      </p:sp>
      <p:sp>
        <p:nvSpPr>
          <p:cNvPr id="8" name="Chart Placeholder 7">
            <a:extLst>
              <a:ext uri="{FF2B5EF4-FFF2-40B4-BE49-F238E27FC236}">
                <a16:creationId xmlns:a16="http://schemas.microsoft.com/office/drawing/2014/main" id="{2C4F3899-3B31-84C6-D0A0-AA0FD20B663D}"/>
              </a:ext>
            </a:extLst>
          </p:cNvPr>
          <p:cNvSpPr>
            <a:spLocks noGrp="1"/>
          </p:cNvSpPr>
          <p:nvPr>
            <p:ph type="chart" sz="quarter" idx="13" hasCustomPrompt="1"/>
          </p:nvPr>
        </p:nvSpPr>
        <p:spPr>
          <a:xfrm>
            <a:off x="5911130" y="727075"/>
            <a:ext cx="4924425" cy="4749800"/>
          </a:xfrm>
          <a:prstGeom prst="rect">
            <a:avLst/>
          </a:prstGeom>
        </p:spPr>
        <p:txBody>
          <a:bodyPr/>
          <a:lstStyle>
            <a:lvl1pPr marL="0" indent="0">
              <a:buNone/>
              <a:defRPr b="1" u="sng">
                <a:solidFill>
                  <a:srgbClr val="FF0000"/>
                </a:solidFill>
              </a:defRPr>
            </a:lvl1pPr>
          </a:lstStyle>
          <a:p>
            <a:r>
              <a:rPr lang="en-GB" dirty="0"/>
              <a:t>Insert Chart Here</a:t>
            </a:r>
          </a:p>
        </p:txBody>
      </p:sp>
      <p:sp>
        <p:nvSpPr>
          <p:cNvPr id="9" name="Title 1">
            <a:extLst>
              <a:ext uri="{FF2B5EF4-FFF2-40B4-BE49-F238E27FC236}">
                <a16:creationId xmlns:a16="http://schemas.microsoft.com/office/drawing/2014/main" id="{BA125659-F97E-6F7D-37FA-FD78F8FA4394}"/>
              </a:ext>
            </a:extLst>
          </p:cNvPr>
          <p:cNvSpPr>
            <a:spLocks noGrp="1"/>
          </p:cNvSpPr>
          <p:nvPr>
            <p:ph type="title" hasCustomPrompt="1"/>
          </p:nvPr>
        </p:nvSpPr>
        <p:spPr>
          <a:xfrm>
            <a:off x="723332" y="726754"/>
            <a:ext cx="4923656" cy="604693"/>
          </a:xfrm>
          <a:prstGeom prst="rect">
            <a:avLst/>
          </a:prstGeom>
        </p:spPr>
        <p:txBody>
          <a:bodyPr/>
          <a:lstStyle>
            <a:lvl1pPr>
              <a:defRPr sz="3600" b="1">
                <a:solidFill>
                  <a:srgbClr val="006060"/>
                </a:solidFill>
              </a:defRPr>
            </a:lvl1pPr>
          </a:lstStyle>
          <a:p>
            <a:r>
              <a:rPr lang="en-US" dirty="0"/>
              <a:t>Title goes here</a:t>
            </a:r>
            <a:endParaRPr lang="en-GB" dirty="0"/>
          </a:p>
        </p:txBody>
      </p:sp>
    </p:spTree>
    <p:extLst>
      <p:ext uri="{BB962C8B-B14F-4D97-AF65-F5344CB8AC3E}">
        <p14:creationId xmlns:p14="http://schemas.microsoft.com/office/powerpoint/2010/main" val="42040511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Table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31B552-2CE8-7720-3F20-AFBF0CFA5B2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able Placeholder 8">
            <a:extLst>
              <a:ext uri="{FF2B5EF4-FFF2-40B4-BE49-F238E27FC236}">
                <a16:creationId xmlns:a16="http://schemas.microsoft.com/office/drawing/2014/main" id="{E080AC07-F898-C3B1-CF4C-3CF340B3C7CE}"/>
              </a:ext>
            </a:extLst>
          </p:cNvPr>
          <p:cNvSpPr>
            <a:spLocks noGrp="1"/>
          </p:cNvSpPr>
          <p:nvPr>
            <p:ph type="tbl" sz="quarter" idx="13" hasCustomPrompt="1"/>
          </p:nvPr>
        </p:nvSpPr>
        <p:spPr>
          <a:xfrm>
            <a:off x="191218" y="1025999"/>
            <a:ext cx="11549333" cy="5616341"/>
          </a:xfrm>
          <a:prstGeom prst="rect">
            <a:avLst/>
          </a:prstGeom>
        </p:spPr>
        <p:txBody>
          <a:bodyPr/>
          <a:lstStyle>
            <a:lvl1pPr marL="0" indent="0">
              <a:buNone/>
              <a:defRPr b="1" u="sng">
                <a:solidFill>
                  <a:srgbClr val="FF0000"/>
                </a:solidFill>
              </a:defRPr>
            </a:lvl1pPr>
          </a:lstStyle>
          <a:p>
            <a:r>
              <a:rPr lang="en-GB" dirty="0"/>
              <a:t>Insert Table Here</a:t>
            </a:r>
          </a:p>
        </p:txBody>
      </p:sp>
      <p:sp>
        <p:nvSpPr>
          <p:cNvPr id="10" name="Title 18">
            <a:extLst>
              <a:ext uri="{FF2B5EF4-FFF2-40B4-BE49-F238E27FC236}">
                <a16:creationId xmlns:a16="http://schemas.microsoft.com/office/drawing/2014/main" id="{84CD59C7-C400-7C06-2496-3243208E8329}"/>
              </a:ext>
            </a:extLst>
          </p:cNvPr>
          <p:cNvSpPr>
            <a:spLocks noGrp="1"/>
          </p:cNvSpPr>
          <p:nvPr>
            <p:ph type="title" hasCustomPrompt="1"/>
          </p:nvPr>
        </p:nvSpPr>
        <p:spPr>
          <a:xfrm>
            <a:off x="191218" y="350304"/>
            <a:ext cx="10515600" cy="460035"/>
          </a:xfrm>
          <a:prstGeom prst="rect">
            <a:avLst/>
          </a:prstGeom>
        </p:spPr>
        <p:txBody>
          <a:bodyPr/>
          <a:lstStyle>
            <a:lvl1pPr>
              <a:defRPr sz="2400" b="1">
                <a:solidFill>
                  <a:srgbClr val="006060"/>
                </a:solidFill>
                <a:latin typeface="+mj-lt"/>
              </a:defRPr>
            </a:lvl1pPr>
          </a:lstStyle>
          <a:p>
            <a:r>
              <a:rPr lang="en-US" dirty="0"/>
              <a:t>Title goes here</a:t>
            </a:r>
            <a:endParaRPr lang="en-GB" dirty="0"/>
          </a:p>
        </p:txBody>
      </p:sp>
    </p:spTree>
    <p:extLst>
      <p:ext uri="{BB962C8B-B14F-4D97-AF65-F5344CB8AC3E}">
        <p14:creationId xmlns:p14="http://schemas.microsoft.com/office/powerpoint/2010/main" val="40642911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B09B31-83AD-F399-6F6B-22F26402E01B}"/>
              </a:ext>
            </a:extLst>
          </p:cNvPr>
          <p:cNvSpPr>
            <a:spLocks/>
          </p:cNvSpPr>
          <p:nvPr userDrawn="1"/>
        </p:nvSpPr>
        <p:spPr>
          <a:xfrm>
            <a:off x="0" y="0"/>
            <a:ext cx="12192000" cy="6858000"/>
          </a:xfrm>
          <a:prstGeom prst="rect">
            <a:avLst/>
          </a:prstGeom>
          <a:solidFill>
            <a:srgbClr val="00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76350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Pag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283AD3-85E8-9A9D-CD90-7B4414F66962}"/>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4" name="Text Placeholder 11">
            <a:extLst>
              <a:ext uri="{FF2B5EF4-FFF2-40B4-BE49-F238E27FC236}">
                <a16:creationId xmlns:a16="http://schemas.microsoft.com/office/drawing/2014/main" id="{1D52C9C5-EE32-4EF5-90A2-0EE960B9692E}"/>
              </a:ext>
            </a:extLst>
          </p:cNvPr>
          <p:cNvSpPr>
            <a:spLocks noGrp="1"/>
          </p:cNvSpPr>
          <p:nvPr>
            <p:ph type="body" sz="quarter" idx="11" hasCustomPrompt="1"/>
          </p:nvPr>
        </p:nvSpPr>
        <p:spPr>
          <a:xfrm>
            <a:off x="655093" y="3750891"/>
            <a:ext cx="5133975" cy="932500"/>
          </a:xfrm>
          <a:prstGeom prst="rect">
            <a:avLst/>
          </a:prstGeom>
        </p:spPr>
        <p:txBody>
          <a:bodyPr/>
          <a:lstStyle>
            <a:lvl1pPr marL="0" indent="0">
              <a:buNone/>
              <a:defRPr sz="3200" b="1">
                <a:solidFill>
                  <a:schemeClr val="bg1"/>
                </a:solidFill>
              </a:defRPr>
            </a:lvl1pPr>
            <a:lvl2pPr>
              <a:defRPr>
                <a:solidFill>
                  <a:srgbClr val="ABE338"/>
                </a:solidFill>
              </a:defRPr>
            </a:lvl2pPr>
          </a:lstStyle>
          <a:p>
            <a:pPr lvl="0"/>
            <a:r>
              <a:rPr lang="en-US" dirty="0"/>
              <a:t>Sub header here</a:t>
            </a:r>
          </a:p>
        </p:txBody>
      </p:sp>
      <p:sp>
        <p:nvSpPr>
          <p:cNvPr id="5" name="Title 8">
            <a:extLst>
              <a:ext uri="{FF2B5EF4-FFF2-40B4-BE49-F238E27FC236}">
                <a16:creationId xmlns:a16="http://schemas.microsoft.com/office/drawing/2014/main" id="{1E1C37C1-BA4F-F8FE-9571-EB739F3128F9}"/>
              </a:ext>
            </a:extLst>
          </p:cNvPr>
          <p:cNvSpPr>
            <a:spLocks noGrp="1"/>
          </p:cNvSpPr>
          <p:nvPr>
            <p:ph type="title" hasCustomPrompt="1"/>
          </p:nvPr>
        </p:nvSpPr>
        <p:spPr>
          <a:xfrm>
            <a:off x="655093" y="2980540"/>
            <a:ext cx="5320834" cy="702939"/>
          </a:xfrm>
          <a:prstGeom prst="rect">
            <a:avLst/>
          </a:prstGeom>
        </p:spPr>
        <p:txBody>
          <a:bodyPr/>
          <a:lstStyle>
            <a:lvl1pPr>
              <a:defRPr sz="4800" b="1">
                <a:solidFill>
                  <a:srgbClr val="ABE338"/>
                </a:solidFill>
              </a:defRPr>
            </a:lvl1pPr>
          </a:lstStyle>
          <a:p>
            <a:r>
              <a:rPr lang="en-US" dirty="0"/>
              <a:t>Presentation title</a:t>
            </a:r>
          </a:p>
        </p:txBody>
      </p:sp>
    </p:spTree>
    <p:extLst>
      <p:ext uri="{BB962C8B-B14F-4D97-AF65-F5344CB8AC3E}">
        <p14:creationId xmlns:p14="http://schemas.microsoft.com/office/powerpoint/2010/main" val="1733964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3" descr="A picture containing shape&#10;&#10;Description automatically generated">
            <a:extLst>
              <a:ext uri="{FF2B5EF4-FFF2-40B4-BE49-F238E27FC236}">
                <a16:creationId xmlns:a16="http://schemas.microsoft.com/office/drawing/2014/main" id="{9545F6B2-1260-4E76-9373-DE3C9FCA53A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4778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reak Page with Icon 1">
    <p:spTree>
      <p:nvGrpSpPr>
        <p:cNvPr id="1" name=""/>
        <p:cNvGrpSpPr/>
        <p:nvPr/>
      </p:nvGrpSpPr>
      <p:grpSpPr>
        <a:xfrm>
          <a:off x="0" y="0"/>
          <a:ext cx="0" cy="0"/>
          <a:chOff x="0" y="0"/>
          <a:chExt cx="0" cy="0"/>
        </a:xfrm>
      </p:grpSpPr>
      <p:pic>
        <p:nvPicPr>
          <p:cNvPr id="3" name="Picture 2" descr="A green and blue background&#10;&#10;Description automatically generated">
            <a:extLst>
              <a:ext uri="{FF2B5EF4-FFF2-40B4-BE49-F238E27FC236}">
                <a16:creationId xmlns:a16="http://schemas.microsoft.com/office/drawing/2014/main" id="{54283AD3-85E8-9A9D-CD90-7B4414F66962}"/>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524" y="0"/>
            <a:ext cx="12188952" cy="6858000"/>
          </a:xfrm>
          <a:prstGeom prst="rect">
            <a:avLst/>
          </a:prstGeom>
        </p:spPr>
      </p:pic>
      <p:sp>
        <p:nvSpPr>
          <p:cNvPr id="2" name="Picture Placeholder 10">
            <a:extLst>
              <a:ext uri="{FF2B5EF4-FFF2-40B4-BE49-F238E27FC236}">
                <a16:creationId xmlns:a16="http://schemas.microsoft.com/office/drawing/2014/main" id="{5854EF80-34A3-40C4-3BB2-7D84BF06C118}"/>
              </a:ext>
            </a:extLst>
          </p:cNvPr>
          <p:cNvSpPr>
            <a:spLocks noGrp="1"/>
          </p:cNvSpPr>
          <p:nvPr>
            <p:ph type="pic" sz="quarter" idx="11" hasCustomPrompt="1"/>
          </p:nvPr>
        </p:nvSpPr>
        <p:spPr>
          <a:xfrm>
            <a:off x="723330" y="636746"/>
            <a:ext cx="2213834" cy="2078746"/>
          </a:xfrm>
          <a:prstGeom prst="rect">
            <a:avLst/>
          </a:prstGeom>
          <a:noFill/>
          <a:ln>
            <a:noFill/>
          </a:ln>
        </p:spPr>
        <p:txBody>
          <a:bodyPr/>
          <a:lstStyle>
            <a:lvl1pPr marL="0" indent="0">
              <a:buNone/>
              <a:defRPr b="1" u="sng">
                <a:solidFill>
                  <a:srgbClr val="FF0000"/>
                </a:solidFill>
              </a:defRPr>
            </a:lvl1pPr>
          </a:lstStyle>
          <a:p>
            <a:r>
              <a:rPr lang="en-GB" dirty="0"/>
              <a:t>Insert Icon Here</a:t>
            </a:r>
          </a:p>
        </p:txBody>
      </p:sp>
      <p:sp>
        <p:nvSpPr>
          <p:cNvPr id="6" name="Title 18">
            <a:extLst>
              <a:ext uri="{FF2B5EF4-FFF2-40B4-BE49-F238E27FC236}">
                <a16:creationId xmlns:a16="http://schemas.microsoft.com/office/drawing/2014/main" id="{29134C19-6610-47C2-8E66-3499D1F004E1}"/>
              </a:ext>
            </a:extLst>
          </p:cNvPr>
          <p:cNvSpPr>
            <a:spLocks noGrp="1"/>
          </p:cNvSpPr>
          <p:nvPr>
            <p:ph type="title" hasCustomPrompt="1"/>
          </p:nvPr>
        </p:nvSpPr>
        <p:spPr>
          <a:xfrm>
            <a:off x="723331" y="2789828"/>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7" name="Text Placeholder 10">
            <a:extLst>
              <a:ext uri="{FF2B5EF4-FFF2-40B4-BE49-F238E27FC236}">
                <a16:creationId xmlns:a16="http://schemas.microsoft.com/office/drawing/2014/main" id="{8E76F19C-B256-FC6C-4636-61B6D41D3D4E}"/>
              </a:ext>
            </a:extLst>
          </p:cNvPr>
          <p:cNvSpPr>
            <a:spLocks noGrp="1"/>
          </p:cNvSpPr>
          <p:nvPr>
            <p:ph type="body" sz="quarter" idx="10" hasCustomPrompt="1"/>
          </p:nvPr>
        </p:nvSpPr>
        <p:spPr>
          <a:xfrm>
            <a:off x="723330" y="3678959"/>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551494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reak Page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75733B-E0B4-6CCF-90E4-37F9DB525C17}"/>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1904869"/>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2794000"/>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1638624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 Pag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E1526E-824F-12A5-A281-60E3552218F8}"/>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2" name="Title 18">
            <a:extLst>
              <a:ext uri="{FF2B5EF4-FFF2-40B4-BE49-F238E27FC236}">
                <a16:creationId xmlns:a16="http://schemas.microsoft.com/office/drawing/2014/main" id="{4910EAF6-E529-3F9C-25D9-12A0C02D696E}"/>
              </a:ext>
            </a:extLst>
          </p:cNvPr>
          <p:cNvSpPr>
            <a:spLocks noGrp="1"/>
          </p:cNvSpPr>
          <p:nvPr>
            <p:ph type="title" hasCustomPrompt="1"/>
          </p:nvPr>
        </p:nvSpPr>
        <p:spPr>
          <a:xfrm>
            <a:off x="723331" y="1904869"/>
            <a:ext cx="5115493" cy="889131"/>
          </a:xfrm>
          <a:prstGeom prst="rect">
            <a:avLst/>
          </a:prstGeom>
        </p:spPr>
        <p:txBody>
          <a:bodyPr/>
          <a:lstStyle>
            <a:lvl1pPr>
              <a:defRPr sz="4800" b="1">
                <a:solidFill>
                  <a:srgbClr val="ABE338"/>
                </a:solidFill>
                <a:latin typeface="+mj-lt"/>
              </a:defRPr>
            </a:lvl1pPr>
          </a:lstStyle>
          <a:p>
            <a:r>
              <a:rPr lang="en-US" dirty="0"/>
              <a:t>New section title</a:t>
            </a:r>
            <a:endParaRPr lang="en-GB" dirty="0"/>
          </a:p>
        </p:txBody>
      </p:sp>
      <p:sp>
        <p:nvSpPr>
          <p:cNvPr id="6" name="Text Placeholder 10">
            <a:extLst>
              <a:ext uri="{FF2B5EF4-FFF2-40B4-BE49-F238E27FC236}">
                <a16:creationId xmlns:a16="http://schemas.microsoft.com/office/drawing/2014/main" id="{2E4054FA-F575-6CCA-362A-F3EE8BA5886F}"/>
              </a:ext>
            </a:extLst>
          </p:cNvPr>
          <p:cNvSpPr>
            <a:spLocks noGrp="1"/>
          </p:cNvSpPr>
          <p:nvPr>
            <p:ph type="body" sz="quarter" idx="10" hasCustomPrompt="1"/>
          </p:nvPr>
        </p:nvSpPr>
        <p:spPr>
          <a:xfrm>
            <a:off x="723330" y="2794000"/>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Tree>
    <p:extLst>
      <p:ext uri="{BB962C8B-B14F-4D97-AF65-F5344CB8AC3E}">
        <p14:creationId xmlns:p14="http://schemas.microsoft.com/office/powerpoint/2010/main" val="754186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reak Pag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C95FDE-6E73-3A27-4E64-722605670AB0}"/>
              </a:ext>
            </a:extLst>
          </p:cNvPr>
          <p:cNvPicPr/>
          <p:nvPr userDrawn="1"/>
        </p:nvPicPr>
        <p:blipFill>
          <a:blip r:embed="rId2">
            <a:extLst>
              <a:ext uri="{28A0092B-C50C-407E-A947-70E740481C1C}">
                <a14:useLocalDpi xmlns:a14="http://schemas.microsoft.com/office/drawing/2010/main" val="0"/>
              </a:ext>
            </a:extLst>
          </a:blip>
          <a:srcRect/>
          <a:stretch/>
        </p:blipFill>
        <p:spPr>
          <a:xfrm>
            <a:off x="1524" y="857"/>
            <a:ext cx="12188952" cy="6856285"/>
          </a:xfrm>
          <a:prstGeom prst="rect">
            <a:avLst/>
          </a:prstGeom>
        </p:spPr>
      </p:pic>
      <p:sp>
        <p:nvSpPr>
          <p:cNvPr id="5" name="Text Placeholder 10">
            <a:extLst>
              <a:ext uri="{FF2B5EF4-FFF2-40B4-BE49-F238E27FC236}">
                <a16:creationId xmlns:a16="http://schemas.microsoft.com/office/drawing/2014/main" id="{E2915910-D8E8-AE22-FCD0-877BAAA6DD02}"/>
              </a:ext>
            </a:extLst>
          </p:cNvPr>
          <p:cNvSpPr>
            <a:spLocks noGrp="1"/>
          </p:cNvSpPr>
          <p:nvPr>
            <p:ph type="body" sz="quarter" idx="10" hasCustomPrompt="1"/>
          </p:nvPr>
        </p:nvSpPr>
        <p:spPr>
          <a:xfrm>
            <a:off x="4504755" y="3886701"/>
            <a:ext cx="5115493" cy="927100"/>
          </a:xfrm>
          <a:prstGeom prst="rect">
            <a:avLst/>
          </a:prstGeom>
        </p:spPr>
        <p:txBody>
          <a:bodyPr/>
          <a:lstStyle>
            <a:lvl1pPr marL="0" indent="0">
              <a:buNone/>
              <a:defRPr b="1">
                <a:solidFill>
                  <a:schemeClr val="bg1"/>
                </a:solidFill>
              </a:defRPr>
            </a:lvl1pPr>
          </a:lstStyle>
          <a:p>
            <a:pPr lvl="0"/>
            <a:r>
              <a:rPr lang="en-GB" dirty="0"/>
              <a:t>Sub header here</a:t>
            </a:r>
          </a:p>
        </p:txBody>
      </p:sp>
      <p:sp>
        <p:nvSpPr>
          <p:cNvPr id="2" name="Title 18">
            <a:extLst>
              <a:ext uri="{FF2B5EF4-FFF2-40B4-BE49-F238E27FC236}">
                <a16:creationId xmlns:a16="http://schemas.microsoft.com/office/drawing/2014/main" id="{6098B51F-3847-2838-B185-2585F573BBCD}"/>
              </a:ext>
            </a:extLst>
          </p:cNvPr>
          <p:cNvSpPr>
            <a:spLocks noGrp="1"/>
          </p:cNvSpPr>
          <p:nvPr>
            <p:ph type="title" hasCustomPrompt="1"/>
          </p:nvPr>
        </p:nvSpPr>
        <p:spPr>
          <a:xfrm>
            <a:off x="587215" y="1951995"/>
            <a:ext cx="5115493" cy="715006"/>
          </a:xfrm>
          <a:prstGeom prst="rect">
            <a:avLst/>
          </a:prstGeom>
        </p:spPr>
        <p:txBody>
          <a:bodyPr/>
          <a:lstStyle>
            <a:lvl1pPr>
              <a:defRPr sz="4800" b="1">
                <a:solidFill>
                  <a:srgbClr val="006060"/>
                </a:solidFill>
                <a:latin typeface="+mj-lt"/>
              </a:defRPr>
            </a:lvl1pPr>
          </a:lstStyle>
          <a:p>
            <a:r>
              <a:rPr lang="en-US" dirty="0"/>
              <a:t>New section title</a:t>
            </a:r>
            <a:endParaRPr lang="en-GB" dirty="0"/>
          </a:p>
        </p:txBody>
      </p:sp>
    </p:spTree>
    <p:extLst>
      <p:ext uri="{BB962C8B-B14F-4D97-AF65-F5344CB8AC3E}">
        <p14:creationId xmlns:p14="http://schemas.microsoft.com/office/powerpoint/2010/main" val="298821041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096067"/>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7730559"/>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72" r:id="rId3"/>
    <p:sldLayoutId id="2147483695" r:id="rId4"/>
    <p:sldLayoutId id="214748369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713109"/>
      </p:ext>
    </p:extLst>
  </p:cSld>
  <p:clrMap bg1="lt1" tx1="dk1" bg2="lt2" tx2="dk2" accent1="accent1" accent2="accent2" accent3="accent3" accent4="accent4" accent5="accent5" accent6="accent6" hlink="hlink" folHlink="folHlink"/>
  <p:sldLayoutIdLst>
    <p:sldLayoutId id="2147483687" r:id="rId1"/>
    <p:sldLayoutId id="2147483658" r:id="rId2"/>
    <p:sldLayoutId id="2147483659" r:id="rId3"/>
    <p:sldLayoutId id="2147483661" r:id="rId4"/>
    <p:sldLayoutId id="2147483692" r:id="rId5"/>
    <p:sldLayoutId id="2147483693" r:id="rId6"/>
    <p:sldLayoutId id="2147483694" r:id="rId7"/>
    <p:sldLayoutId id="214748369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634832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88" r:id="rId3"/>
    <p:sldLayoutId id="2147483652" r:id="rId4"/>
    <p:sldLayoutId id="2147483691" r:id="rId5"/>
    <p:sldLayoutId id="2147483653" r:id="rId6"/>
    <p:sldLayoutId id="2147483654" r:id="rId7"/>
    <p:sldLayoutId id="2147483655" r:id="rId8"/>
    <p:sldLayoutId id="2147483664" r:id="rId9"/>
    <p:sldLayoutId id="2147483667" r:id="rId10"/>
    <p:sldLayoutId id="2147483662" r:id="rId11"/>
    <p:sldLayoutId id="2147483663" r:id="rId12"/>
    <p:sldLayoutId id="2147483656" r:id="rId13"/>
    <p:sldLayoutId id="2147483657" r:id="rId14"/>
    <p:sldLayoutId id="2147483665" r:id="rId15"/>
    <p:sldLayoutId id="2147483666" r:id="rId16"/>
    <p:sldLayoutId id="214748367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767861"/>
      </p:ext>
    </p:extLst>
  </p:cSld>
  <p:clrMap bg1="lt1" tx1="dk1" bg2="lt2" tx2="dk2" accent1="accent1" accent2="accent2" accent3="accent3" accent4="accent4" accent5="accent5" accent6="accent6" hlink="hlink" folHlink="folHlink"/>
  <p:sldLayoutIdLst>
    <p:sldLayoutId id="214748366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wales/response-independent-review-welsh-government-learning-grant-further-education-scheme-wales-march-html"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8" Type="http://schemas.openxmlformats.org/officeDocument/2006/relationships/package" Target="../embeddings/Microsoft_Excel_Worksheet2.xlsx"/><Relationship Id="rId3" Type="http://schemas.openxmlformats.org/officeDocument/2006/relationships/package" Target="../embeddings/Microsoft_Excel_Worksheet.xlsx"/><Relationship Id="rId7"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43.emf"/><Relationship Id="rId5" Type="http://schemas.openxmlformats.org/officeDocument/2006/relationships/package" Target="../embeddings/Microsoft_Excel_Worksheet1.xlsx"/><Relationship Id="rId4" Type="http://schemas.openxmlformats.org/officeDocument/2006/relationships/image" Target="../media/image42.emf"/><Relationship Id="rId9" Type="http://schemas.openxmlformats.org/officeDocument/2006/relationships/image" Target="../media/image45.emf"/></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5" descr="People Discussing">
            <a:extLst>
              <a:ext uri="{FF2B5EF4-FFF2-40B4-BE49-F238E27FC236}">
                <a16:creationId xmlns:a16="http://schemas.microsoft.com/office/drawing/2014/main" id="{492AF889-E89A-2CDC-BEE6-CAAA251A1237}"/>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9792" r="27015" b="-1"/>
          <a:stretch>
            <a:fillRect/>
          </a:stretch>
        </p:blipFill>
        <p:spPr>
          <a:xfrm>
            <a:off x="4788493" y="252034"/>
            <a:ext cx="7128871" cy="6363770"/>
          </a:xfrm>
          <a:custGeom>
            <a:avLst/>
            <a:gdLst>
              <a:gd name="connsiteX0" fmla="*/ 0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0 w 11661775"/>
              <a:gd name="connsiteY4" fmla="*/ 0 h 6383337"/>
              <a:gd name="connsiteX0" fmla="*/ 9514935 w 11661775"/>
              <a:gd name="connsiteY0" fmla="*/ 0 h 6383337"/>
              <a:gd name="connsiteX1" fmla="*/ 11661775 w 11661775"/>
              <a:gd name="connsiteY1" fmla="*/ 0 h 6383337"/>
              <a:gd name="connsiteX2" fmla="*/ 11661775 w 11661775"/>
              <a:gd name="connsiteY2" fmla="*/ 6383337 h 6383337"/>
              <a:gd name="connsiteX3" fmla="*/ 0 w 11661775"/>
              <a:gd name="connsiteY3" fmla="*/ 6383337 h 6383337"/>
              <a:gd name="connsiteX4" fmla="*/ 9514935 w 11661775"/>
              <a:gd name="connsiteY4" fmla="*/ 0 h 6383337"/>
              <a:gd name="connsiteX0" fmla="*/ 4192436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92436 w 6339276"/>
              <a:gd name="connsiteY4" fmla="*/ 0 h 6383337"/>
              <a:gd name="connsiteX0" fmla="*/ 4166557 w 6339276"/>
              <a:gd name="connsiteY0" fmla="*/ 0 h 6383337"/>
              <a:gd name="connsiteX1" fmla="*/ 6339276 w 6339276"/>
              <a:gd name="connsiteY1" fmla="*/ 0 h 6383337"/>
              <a:gd name="connsiteX2" fmla="*/ 6339276 w 6339276"/>
              <a:gd name="connsiteY2" fmla="*/ 6383337 h 6383337"/>
              <a:gd name="connsiteX3" fmla="*/ 0 w 6339276"/>
              <a:gd name="connsiteY3" fmla="*/ 6340205 h 6383337"/>
              <a:gd name="connsiteX4" fmla="*/ 4166557 w 6339276"/>
              <a:gd name="connsiteY4" fmla="*/ 0 h 6383337"/>
              <a:gd name="connsiteX0" fmla="*/ 4192437 w 6365156"/>
              <a:gd name="connsiteY0" fmla="*/ 0 h 6391964"/>
              <a:gd name="connsiteX1" fmla="*/ 6365156 w 6365156"/>
              <a:gd name="connsiteY1" fmla="*/ 0 h 6391964"/>
              <a:gd name="connsiteX2" fmla="*/ 6365156 w 6365156"/>
              <a:gd name="connsiteY2" fmla="*/ 6383337 h 6391964"/>
              <a:gd name="connsiteX3" fmla="*/ 0 w 6365156"/>
              <a:gd name="connsiteY3" fmla="*/ 6391964 h 6391964"/>
              <a:gd name="connsiteX4" fmla="*/ 4192437 w 6365156"/>
              <a:gd name="connsiteY4" fmla="*/ 0 h 6391964"/>
              <a:gd name="connsiteX0" fmla="*/ 4187675 w 6365156"/>
              <a:gd name="connsiteY0" fmla="*/ 19050 h 6391964"/>
              <a:gd name="connsiteX1" fmla="*/ 6365156 w 6365156"/>
              <a:gd name="connsiteY1" fmla="*/ 0 h 6391964"/>
              <a:gd name="connsiteX2" fmla="*/ 6365156 w 6365156"/>
              <a:gd name="connsiteY2" fmla="*/ 6383337 h 6391964"/>
              <a:gd name="connsiteX3" fmla="*/ 0 w 6365156"/>
              <a:gd name="connsiteY3" fmla="*/ 6391964 h 6391964"/>
              <a:gd name="connsiteX4" fmla="*/ 4187675 w 6365156"/>
              <a:gd name="connsiteY4" fmla="*/ 19050 h 6391964"/>
              <a:gd name="connsiteX0" fmla="*/ 4187675 w 6369919"/>
              <a:gd name="connsiteY0" fmla="*/ 9525 h 6382439"/>
              <a:gd name="connsiteX1" fmla="*/ 6369919 w 6369919"/>
              <a:gd name="connsiteY1" fmla="*/ 0 h 6382439"/>
              <a:gd name="connsiteX2" fmla="*/ 6365156 w 6369919"/>
              <a:gd name="connsiteY2" fmla="*/ 6373812 h 6382439"/>
              <a:gd name="connsiteX3" fmla="*/ 0 w 6369919"/>
              <a:gd name="connsiteY3" fmla="*/ 6382439 h 6382439"/>
              <a:gd name="connsiteX4" fmla="*/ 4187675 w 6369919"/>
              <a:gd name="connsiteY4" fmla="*/ 9525 h 6382439"/>
              <a:gd name="connsiteX0" fmla="*/ 4187675 w 6369919"/>
              <a:gd name="connsiteY0" fmla="*/ 0 h 6372914"/>
              <a:gd name="connsiteX1" fmla="*/ 6369919 w 6369919"/>
              <a:gd name="connsiteY1" fmla="*/ 9525 h 6372914"/>
              <a:gd name="connsiteX2" fmla="*/ 6365156 w 6369919"/>
              <a:gd name="connsiteY2" fmla="*/ 6364287 h 6372914"/>
              <a:gd name="connsiteX3" fmla="*/ 0 w 6369919"/>
              <a:gd name="connsiteY3" fmla="*/ 6372914 h 6372914"/>
              <a:gd name="connsiteX4" fmla="*/ 4187675 w 6369919"/>
              <a:gd name="connsiteY4" fmla="*/ 0 h 6372914"/>
              <a:gd name="connsiteX0" fmla="*/ 4919195 w 6369919"/>
              <a:gd name="connsiteY0" fmla="*/ 0 h 6363770"/>
              <a:gd name="connsiteX1" fmla="*/ 6369919 w 6369919"/>
              <a:gd name="connsiteY1" fmla="*/ 381 h 6363770"/>
              <a:gd name="connsiteX2" fmla="*/ 6365156 w 6369919"/>
              <a:gd name="connsiteY2" fmla="*/ 6355143 h 6363770"/>
              <a:gd name="connsiteX3" fmla="*/ 0 w 6369919"/>
              <a:gd name="connsiteY3" fmla="*/ 6363770 h 6363770"/>
              <a:gd name="connsiteX4" fmla="*/ 4919195 w 6369919"/>
              <a:gd name="connsiteY4" fmla="*/ 0 h 6363770"/>
              <a:gd name="connsiteX0" fmla="*/ 567814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678147 w 7128871"/>
              <a:gd name="connsiteY4" fmla="*/ 0 h 6363770"/>
              <a:gd name="connsiteX0" fmla="*/ 5723867 w 7128871"/>
              <a:gd name="connsiteY0" fmla="*/ 0 h 6363770"/>
              <a:gd name="connsiteX1" fmla="*/ 7128871 w 7128871"/>
              <a:gd name="connsiteY1" fmla="*/ 381 h 6363770"/>
              <a:gd name="connsiteX2" fmla="*/ 7124108 w 7128871"/>
              <a:gd name="connsiteY2" fmla="*/ 6355143 h 6363770"/>
              <a:gd name="connsiteX3" fmla="*/ 0 w 7128871"/>
              <a:gd name="connsiteY3" fmla="*/ 6363770 h 6363770"/>
              <a:gd name="connsiteX4" fmla="*/ 5723867 w 7128871"/>
              <a:gd name="connsiteY4" fmla="*/ 0 h 6363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871" h="6363770">
                <a:moveTo>
                  <a:pt x="5723867" y="0"/>
                </a:moveTo>
                <a:lnTo>
                  <a:pt x="7128871" y="381"/>
                </a:lnTo>
                <a:cubicBezTo>
                  <a:pt x="7127283" y="2124985"/>
                  <a:pt x="7125696" y="4230539"/>
                  <a:pt x="7124108" y="6355143"/>
                </a:cubicBezTo>
                <a:lnTo>
                  <a:pt x="0" y="6363770"/>
                </a:lnTo>
                <a:lnTo>
                  <a:pt x="5723867" y="0"/>
                </a:lnTo>
                <a:close/>
              </a:path>
            </a:pathLst>
          </a:custGeom>
          <a:noFill/>
        </p:spPr>
      </p:pic>
      <p:sp>
        <p:nvSpPr>
          <p:cNvPr id="3" name="Text Placeholder 2">
            <a:extLst>
              <a:ext uri="{FF2B5EF4-FFF2-40B4-BE49-F238E27FC236}">
                <a16:creationId xmlns:a16="http://schemas.microsoft.com/office/drawing/2014/main" id="{277EF437-82B2-0CF4-A264-7CD0730FC4AF}"/>
              </a:ext>
            </a:extLst>
          </p:cNvPr>
          <p:cNvSpPr>
            <a:spLocks noGrp="1"/>
          </p:cNvSpPr>
          <p:nvPr>
            <p:ph type="body" sz="quarter" idx="11"/>
          </p:nvPr>
        </p:nvSpPr>
        <p:spPr>
          <a:xfrm>
            <a:off x="440985" y="1803219"/>
            <a:ext cx="5893311" cy="1625781"/>
          </a:xfrm>
          <a:ln>
            <a:noFill/>
          </a:ln>
        </p:spPr>
        <p:txBody>
          <a:bodyPr>
            <a:normAutofit fontScale="85000" lnSpcReduction="20000"/>
          </a:bodyPr>
          <a:lstStyle/>
          <a:p>
            <a:endParaRPr lang="en-GB" sz="8600" dirty="0">
              <a:latin typeface="Helvetica" panose="020B0604020202020204" pitchFamily="34" charset="0"/>
              <a:cs typeface="Helvetica" panose="020B0604020202020204" pitchFamily="34" charset="0"/>
            </a:endParaRPr>
          </a:p>
          <a:p>
            <a:r>
              <a:rPr lang="en-GB" sz="5200" dirty="0">
                <a:latin typeface="Calibri" panose="020F0502020204030204" pitchFamily="34" charset="0"/>
                <a:ea typeface="Calibri" panose="020F0502020204030204" pitchFamily="34" charset="0"/>
                <a:cs typeface="Calibri" panose="020F0502020204030204" pitchFamily="34" charset="0"/>
              </a:rPr>
              <a:t>April 2026</a:t>
            </a:r>
          </a:p>
          <a:p>
            <a:endParaRPr lang="en-GB" sz="7100" dirty="0"/>
          </a:p>
        </p:txBody>
      </p:sp>
      <p:sp>
        <p:nvSpPr>
          <p:cNvPr id="4" name="Title 3">
            <a:extLst>
              <a:ext uri="{FF2B5EF4-FFF2-40B4-BE49-F238E27FC236}">
                <a16:creationId xmlns:a16="http://schemas.microsoft.com/office/drawing/2014/main" id="{F2631D2F-5757-A6DD-5E3D-B4DC334E37B3}"/>
              </a:ext>
            </a:extLst>
          </p:cNvPr>
          <p:cNvSpPr>
            <a:spLocks noGrp="1"/>
          </p:cNvSpPr>
          <p:nvPr>
            <p:ph type="title"/>
          </p:nvPr>
        </p:nvSpPr>
        <p:spPr>
          <a:xfrm>
            <a:off x="440985" y="634470"/>
            <a:ext cx="6864590" cy="702939"/>
          </a:xfrm>
        </p:spPr>
        <p:txBody>
          <a:bodyPr>
            <a:noAutofit/>
          </a:bodyPr>
          <a:lstStyle/>
          <a:p>
            <a:r>
              <a:rPr lang="en-GB" sz="5000" dirty="0">
                <a:latin typeface="Calibri" panose="020F0502020204030204" pitchFamily="34" charset="0"/>
                <a:ea typeface="Calibri" panose="020F0502020204030204" pitchFamily="34" charset="0"/>
                <a:cs typeface="Calibri" panose="020F0502020204030204" pitchFamily="34" charset="0"/>
              </a:rPr>
              <a:t>EMA/WGLG Service Review Forum</a:t>
            </a:r>
            <a:br>
              <a:rPr lang="en-GB" sz="5000" dirty="0">
                <a:latin typeface="Calibri" panose="020F0502020204030204" pitchFamily="34" charset="0"/>
                <a:ea typeface="Calibri" panose="020F0502020204030204" pitchFamily="34" charset="0"/>
                <a:cs typeface="Calibri" panose="020F0502020204030204" pitchFamily="34" charset="0"/>
              </a:rPr>
            </a:br>
            <a:br>
              <a:rPr lang="en-GB" sz="5000" dirty="0">
                <a:latin typeface="Calibri" panose="020F0502020204030204" pitchFamily="34" charset="0"/>
                <a:ea typeface="Calibri" panose="020F0502020204030204" pitchFamily="34" charset="0"/>
                <a:cs typeface="Calibri" panose="020F0502020204030204" pitchFamily="34" charset="0"/>
              </a:rPr>
            </a:br>
            <a:endParaRPr lang="en-GB" sz="5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443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3DDD7-0B54-C687-B1EA-E717F1E2C545}"/>
              </a:ext>
            </a:extLst>
          </p:cNvPr>
          <p:cNvSpPr>
            <a:spLocks noGrp="1"/>
          </p:cNvSpPr>
          <p:nvPr>
            <p:ph type="title"/>
          </p:nvPr>
        </p:nvSpPr>
        <p:spPr>
          <a:xfrm>
            <a:off x="440698" y="2352502"/>
            <a:ext cx="7698293" cy="1444752"/>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Applications for EMA/WGLG </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211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1C597-5657-55E6-1FFF-68898279322D}"/>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090E8309-4256-E443-2EFF-5CBF1529B066}"/>
              </a:ext>
            </a:extLst>
          </p:cNvPr>
          <p:cNvSpPr>
            <a:spLocks noGrp="1"/>
          </p:cNvSpPr>
          <p:nvPr>
            <p:ph type="title" idx="4294967295"/>
          </p:nvPr>
        </p:nvSpPr>
        <p:spPr>
          <a:xfrm>
            <a:off x="164306" y="433070"/>
            <a:ext cx="11863388" cy="14890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 volume of applications </a:t>
            </a:r>
            <a:b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03237DC-DC3D-7921-23ED-5DB078964C76}"/>
              </a:ext>
            </a:extLst>
          </p:cNvPr>
          <p:cNvPicPr>
            <a:picLocks noChangeAspect="1"/>
          </p:cNvPicPr>
          <p:nvPr/>
        </p:nvPicPr>
        <p:blipFill>
          <a:blip r:embed="rId3"/>
          <a:stretch>
            <a:fillRect/>
          </a:stretch>
        </p:blipFill>
        <p:spPr>
          <a:xfrm>
            <a:off x="277406" y="2183495"/>
            <a:ext cx="6661150" cy="3251200"/>
          </a:xfrm>
          <a:prstGeom prst="rect">
            <a:avLst/>
          </a:prstGeom>
        </p:spPr>
      </p:pic>
      <p:pic>
        <p:nvPicPr>
          <p:cNvPr id="10" name="Picture 9">
            <a:extLst>
              <a:ext uri="{FF2B5EF4-FFF2-40B4-BE49-F238E27FC236}">
                <a16:creationId xmlns:a16="http://schemas.microsoft.com/office/drawing/2014/main" id="{5E46A434-6394-0EBD-EF1A-406C959B35B1}"/>
              </a:ext>
            </a:extLst>
          </p:cNvPr>
          <p:cNvPicPr>
            <a:picLocks noChangeAspect="1"/>
          </p:cNvPicPr>
          <p:nvPr/>
        </p:nvPicPr>
        <p:blipFill>
          <a:blip r:embed="rId4"/>
          <a:stretch>
            <a:fillRect/>
          </a:stretch>
        </p:blipFill>
        <p:spPr>
          <a:xfrm>
            <a:off x="7036003" y="2183495"/>
            <a:ext cx="4584589" cy="3225064"/>
          </a:xfrm>
          <a:prstGeom prst="rect">
            <a:avLst/>
          </a:prstGeom>
        </p:spPr>
      </p:pic>
    </p:spTree>
    <p:extLst>
      <p:ext uri="{BB962C8B-B14F-4D97-AF65-F5344CB8AC3E}">
        <p14:creationId xmlns:p14="http://schemas.microsoft.com/office/powerpoint/2010/main" val="2961259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E0242-B0D2-5D18-3F36-71995CFDDEB6}"/>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C623C218-D36D-79EB-C7CB-6D1D4AA3462B}"/>
              </a:ext>
            </a:extLst>
          </p:cNvPr>
          <p:cNvSpPr>
            <a:spLocks noGrp="1"/>
          </p:cNvSpPr>
          <p:nvPr>
            <p:ph type="title" idx="4294967295"/>
          </p:nvPr>
        </p:nvSpPr>
        <p:spPr>
          <a:xfrm>
            <a:off x="119827" y="158367"/>
            <a:ext cx="11863388" cy="8413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online and paper comparison</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16" name="Title 3">
            <a:extLst>
              <a:ext uri="{FF2B5EF4-FFF2-40B4-BE49-F238E27FC236}">
                <a16:creationId xmlns:a16="http://schemas.microsoft.com/office/drawing/2014/main" id="{77634409-AF47-79FB-D205-98B6A30A45BA}"/>
              </a:ext>
            </a:extLst>
          </p:cNvPr>
          <p:cNvSpPr txBox="1">
            <a:spLocks/>
          </p:cNvSpPr>
          <p:nvPr/>
        </p:nvSpPr>
        <p:spPr>
          <a:xfrm>
            <a:off x="119827" y="751876"/>
            <a:ext cx="5620684"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400" dirty="0">
                <a:latin typeface="Helvetica" panose="020B0604020202020204" pitchFamily="34" charset="0"/>
                <a:cs typeface="Helvetica" panose="020B0604020202020204" pitchFamily="34" charset="0"/>
              </a:rPr>
              <a:t>AY2526 EMA Wales online and paper comparison</a:t>
            </a:r>
            <a:br>
              <a:rPr lang="en-GB" sz="1600" dirty="0"/>
            </a:br>
            <a:endParaRPr lang="en-GB" sz="1600" dirty="0"/>
          </a:p>
        </p:txBody>
      </p:sp>
      <p:sp>
        <p:nvSpPr>
          <p:cNvPr id="17" name="Title 3">
            <a:extLst>
              <a:ext uri="{FF2B5EF4-FFF2-40B4-BE49-F238E27FC236}">
                <a16:creationId xmlns:a16="http://schemas.microsoft.com/office/drawing/2014/main" id="{214F1CE3-F204-24EA-0488-793D1B32A209}"/>
              </a:ext>
            </a:extLst>
          </p:cNvPr>
          <p:cNvSpPr txBox="1">
            <a:spLocks/>
          </p:cNvSpPr>
          <p:nvPr/>
        </p:nvSpPr>
        <p:spPr>
          <a:xfrm>
            <a:off x="209107" y="3916671"/>
            <a:ext cx="5091315"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600" dirty="0"/>
              <a:t>AY2526 EMA Wales Online/Paper Comparison</a:t>
            </a:r>
            <a:br>
              <a:rPr lang="en-GB" sz="1600" dirty="0"/>
            </a:br>
            <a:endParaRPr lang="en-GB" sz="1600" dirty="0"/>
          </a:p>
        </p:txBody>
      </p:sp>
      <p:graphicFrame>
        <p:nvGraphicFramePr>
          <p:cNvPr id="7" name="Table 6">
            <a:extLst>
              <a:ext uri="{FF2B5EF4-FFF2-40B4-BE49-F238E27FC236}">
                <a16:creationId xmlns:a16="http://schemas.microsoft.com/office/drawing/2014/main" id="{CB78C72E-18F7-0189-A06A-0627FC110C40}"/>
              </a:ext>
            </a:extLst>
          </p:cNvPr>
          <p:cNvGraphicFramePr>
            <a:graphicFrameLocks noGrp="1"/>
          </p:cNvGraphicFramePr>
          <p:nvPr>
            <p:extLst>
              <p:ext uri="{D42A27DB-BD31-4B8C-83A1-F6EECF244321}">
                <p14:modId xmlns:p14="http://schemas.microsoft.com/office/powerpoint/2010/main" val="904645465"/>
              </p:ext>
            </p:extLst>
          </p:nvPr>
        </p:nvGraphicFramePr>
        <p:xfrm>
          <a:off x="209107" y="3867533"/>
          <a:ext cx="5223730" cy="2832100"/>
        </p:xfrm>
        <a:graphic>
          <a:graphicData uri="http://schemas.openxmlformats.org/drawingml/2006/table">
            <a:tbl>
              <a:tblPr/>
              <a:tblGrid>
                <a:gridCol w="1044746">
                  <a:extLst>
                    <a:ext uri="{9D8B030D-6E8A-4147-A177-3AD203B41FA5}">
                      <a16:colId xmlns:a16="http://schemas.microsoft.com/office/drawing/2014/main" val="1613737389"/>
                    </a:ext>
                  </a:extLst>
                </a:gridCol>
                <a:gridCol w="1044746">
                  <a:extLst>
                    <a:ext uri="{9D8B030D-6E8A-4147-A177-3AD203B41FA5}">
                      <a16:colId xmlns:a16="http://schemas.microsoft.com/office/drawing/2014/main" val="486496297"/>
                    </a:ext>
                  </a:extLst>
                </a:gridCol>
                <a:gridCol w="1044746">
                  <a:extLst>
                    <a:ext uri="{9D8B030D-6E8A-4147-A177-3AD203B41FA5}">
                      <a16:colId xmlns:a16="http://schemas.microsoft.com/office/drawing/2014/main" val="2572212622"/>
                    </a:ext>
                  </a:extLst>
                </a:gridCol>
                <a:gridCol w="1044746">
                  <a:extLst>
                    <a:ext uri="{9D8B030D-6E8A-4147-A177-3AD203B41FA5}">
                      <a16:colId xmlns:a16="http://schemas.microsoft.com/office/drawing/2014/main" val="2454566361"/>
                    </a:ext>
                  </a:extLst>
                </a:gridCol>
                <a:gridCol w="1044746">
                  <a:extLst>
                    <a:ext uri="{9D8B030D-6E8A-4147-A177-3AD203B41FA5}">
                      <a16:colId xmlns:a16="http://schemas.microsoft.com/office/drawing/2014/main" val="297961333"/>
                    </a:ext>
                  </a:extLst>
                </a:gridCol>
              </a:tblGrid>
              <a:tr h="326834">
                <a:tc>
                  <a:txBody>
                    <a:bodyPr/>
                    <a:lstStyle/>
                    <a:p>
                      <a:pPr algn="ctr" fontAlgn="b">
                        <a:buNone/>
                      </a:pPr>
                      <a:r>
                        <a:rPr lang="en-GB" sz="1200" b="1" i="0" u="none" strike="noStrike">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56777958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Apr-24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7943827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May-24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02947276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Jun-24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08545525"/>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Jul-24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61114248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Aug-24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25421988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Sep-24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3,714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06931693"/>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Oct-24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574470397"/>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Nov-24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28041435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Dec-24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718392948"/>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Jan-25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166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61477789"/>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Feb-25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15518641"/>
                  </a:ext>
                </a:extLst>
              </a:tr>
              <a:tr h="166206">
                <a:tc>
                  <a:txBody>
                    <a:bodyPr/>
                    <a:lstStyle/>
                    <a:p>
                      <a:pPr algn="ctr" fontAlgn="b">
                        <a:buNone/>
                      </a:pPr>
                      <a:r>
                        <a:rPr lang="en-GB" sz="1200" b="0" i="0" u="none" strike="noStrike">
                          <a:solidFill>
                            <a:srgbClr val="000000"/>
                          </a:solidFill>
                          <a:effectLst/>
                          <a:latin typeface="Arial" panose="020B0604020202020204" pitchFamily="34" charset="0"/>
                        </a:rPr>
                        <a:t>Mar-25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0887374"/>
                  </a:ext>
                </a:extLst>
              </a:tr>
              <a:tr h="166206">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7,792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1,321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9,113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2553477048"/>
                  </a:ext>
                </a:extLst>
              </a:tr>
            </a:tbl>
          </a:graphicData>
        </a:graphic>
      </p:graphicFrame>
      <p:graphicFrame>
        <p:nvGraphicFramePr>
          <p:cNvPr id="4" name="Table 3">
            <a:extLst>
              <a:ext uri="{FF2B5EF4-FFF2-40B4-BE49-F238E27FC236}">
                <a16:creationId xmlns:a16="http://schemas.microsoft.com/office/drawing/2014/main" id="{BA1D206F-EB85-1D83-28B3-991D6581862F}"/>
              </a:ext>
            </a:extLst>
          </p:cNvPr>
          <p:cNvGraphicFramePr>
            <a:graphicFrameLocks noGrp="1"/>
          </p:cNvGraphicFramePr>
          <p:nvPr>
            <p:extLst>
              <p:ext uri="{D42A27DB-BD31-4B8C-83A1-F6EECF244321}">
                <p14:modId xmlns:p14="http://schemas.microsoft.com/office/powerpoint/2010/main" val="3649799018"/>
              </p:ext>
            </p:extLst>
          </p:nvPr>
        </p:nvGraphicFramePr>
        <p:xfrm>
          <a:off x="209108" y="1095205"/>
          <a:ext cx="5223730" cy="2457146"/>
        </p:xfrm>
        <a:graphic>
          <a:graphicData uri="http://schemas.openxmlformats.org/drawingml/2006/table">
            <a:tbl>
              <a:tblPr/>
              <a:tblGrid>
                <a:gridCol w="1044746">
                  <a:extLst>
                    <a:ext uri="{9D8B030D-6E8A-4147-A177-3AD203B41FA5}">
                      <a16:colId xmlns:a16="http://schemas.microsoft.com/office/drawing/2014/main" val="4071554773"/>
                    </a:ext>
                  </a:extLst>
                </a:gridCol>
                <a:gridCol w="1044746">
                  <a:extLst>
                    <a:ext uri="{9D8B030D-6E8A-4147-A177-3AD203B41FA5}">
                      <a16:colId xmlns:a16="http://schemas.microsoft.com/office/drawing/2014/main" val="1439848736"/>
                    </a:ext>
                  </a:extLst>
                </a:gridCol>
                <a:gridCol w="1044746">
                  <a:extLst>
                    <a:ext uri="{9D8B030D-6E8A-4147-A177-3AD203B41FA5}">
                      <a16:colId xmlns:a16="http://schemas.microsoft.com/office/drawing/2014/main" val="2803105308"/>
                    </a:ext>
                  </a:extLst>
                </a:gridCol>
                <a:gridCol w="1044746">
                  <a:extLst>
                    <a:ext uri="{9D8B030D-6E8A-4147-A177-3AD203B41FA5}">
                      <a16:colId xmlns:a16="http://schemas.microsoft.com/office/drawing/2014/main" val="1002066922"/>
                    </a:ext>
                  </a:extLst>
                </a:gridCol>
                <a:gridCol w="1044746">
                  <a:extLst>
                    <a:ext uri="{9D8B030D-6E8A-4147-A177-3AD203B41FA5}">
                      <a16:colId xmlns:a16="http://schemas.microsoft.com/office/drawing/2014/main" val="1534275001"/>
                    </a:ext>
                  </a:extLst>
                </a:gridCol>
              </a:tblGrid>
              <a:tr h="375301">
                <a:tc>
                  <a:txBody>
                    <a:bodyPr/>
                    <a:lstStyle/>
                    <a:p>
                      <a:pPr algn="ctr" fontAlgn="b">
                        <a:buNone/>
                      </a:pPr>
                      <a:r>
                        <a:rPr lang="en-GB" sz="1200" b="1" i="0" u="none" strike="noStrike" dirty="0">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54342147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Apr-25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80434726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May-25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86.4%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473144904"/>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Jun-25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81.1%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63796292"/>
                  </a:ext>
                </a:extLst>
              </a:tr>
              <a:tr h="168703">
                <a:tc>
                  <a:txBody>
                    <a:bodyPr/>
                    <a:lstStyle/>
                    <a:p>
                      <a:pPr algn="ctr" fontAlgn="b">
                        <a:buNone/>
                      </a:pPr>
                      <a:r>
                        <a:rPr lang="en-GB" sz="1200" b="0" i="0" u="none" strike="noStrike">
                          <a:solidFill>
                            <a:srgbClr val="000000"/>
                          </a:solidFill>
                          <a:effectLst/>
                          <a:latin typeface="Arial" panose="020B0604020202020204" pitchFamily="34" charset="0"/>
                        </a:rPr>
                        <a:t>Jul-25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155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764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83.1%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189265558"/>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Aug-25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2354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2,640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872082869"/>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Sep-25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3,110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448308025"/>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Oct-25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798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534977631"/>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Nov-25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445768089"/>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Dec-25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55.1%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734228147"/>
                  </a:ext>
                </a:extLst>
              </a:tr>
              <a:tr h="189265">
                <a:tc>
                  <a:txBody>
                    <a:bodyPr/>
                    <a:lstStyle/>
                    <a:p>
                      <a:pPr algn="ctr" fontAlgn="b">
                        <a:buNone/>
                      </a:pPr>
                      <a:r>
                        <a:rPr lang="en-GB" sz="1200" b="0" i="0" u="none" strike="noStrike">
                          <a:solidFill>
                            <a:srgbClr val="000000"/>
                          </a:solidFill>
                          <a:effectLst/>
                          <a:latin typeface="Arial" panose="020B0604020202020204" pitchFamily="34" charset="0"/>
                        </a:rPr>
                        <a:t>Jan-26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56876221"/>
                  </a:ext>
                </a:extLst>
              </a:tr>
              <a:tr h="168703">
                <a:tc>
                  <a:txBody>
                    <a:bodyPr/>
                    <a:lstStyle/>
                    <a:p>
                      <a:pPr algn="ctr" fontAlgn="b">
                        <a:buNone/>
                      </a:pPr>
                      <a:r>
                        <a:rPr lang="en-GB" sz="1200" b="1" i="0" u="none" strike="noStrike" dirty="0">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2,073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a:solidFill>
                            <a:srgbClr val="000000"/>
                          </a:solidFill>
                          <a:effectLst/>
                          <a:latin typeface="Arial" panose="020B0604020202020204" pitchFamily="34" charset="0"/>
                        </a:rPr>
                        <a:t>7,285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77.8%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b">
                        <a:buNone/>
                      </a:pPr>
                      <a:r>
                        <a:rPr lang="en-GB" sz="1200" b="1" i="0" u="none" strike="noStrike" dirty="0">
                          <a:solidFill>
                            <a:srgbClr val="000000"/>
                          </a:solidFill>
                          <a:effectLst/>
                          <a:latin typeface="Arial" panose="020B0604020202020204" pitchFamily="34" charset="0"/>
                        </a:rPr>
                        <a:t>9,358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788587026"/>
                  </a:ext>
                </a:extLst>
              </a:tr>
            </a:tbl>
          </a:graphicData>
        </a:graphic>
      </p:graphicFrame>
      <p:pic>
        <p:nvPicPr>
          <p:cNvPr id="9" name="Picture 8">
            <a:extLst>
              <a:ext uri="{FF2B5EF4-FFF2-40B4-BE49-F238E27FC236}">
                <a16:creationId xmlns:a16="http://schemas.microsoft.com/office/drawing/2014/main" id="{782AE526-8F74-318C-0CA0-2F71B13626CC}"/>
              </a:ext>
            </a:extLst>
          </p:cNvPr>
          <p:cNvPicPr>
            <a:picLocks noChangeAspect="1"/>
          </p:cNvPicPr>
          <p:nvPr/>
        </p:nvPicPr>
        <p:blipFill>
          <a:blip r:embed="rId3"/>
          <a:stretch>
            <a:fillRect/>
          </a:stretch>
        </p:blipFill>
        <p:spPr>
          <a:xfrm>
            <a:off x="5897723" y="1095206"/>
            <a:ext cx="5223733" cy="2457146"/>
          </a:xfrm>
          <a:prstGeom prst="rect">
            <a:avLst/>
          </a:prstGeom>
        </p:spPr>
      </p:pic>
      <p:sp>
        <p:nvSpPr>
          <p:cNvPr id="2" name="TextBox 1">
            <a:extLst>
              <a:ext uri="{FF2B5EF4-FFF2-40B4-BE49-F238E27FC236}">
                <a16:creationId xmlns:a16="http://schemas.microsoft.com/office/drawing/2014/main" id="{FDD600D3-6A3F-DDAD-4282-D03B63300AB8}"/>
              </a:ext>
            </a:extLst>
          </p:cNvPr>
          <p:cNvSpPr txBox="1"/>
          <p:nvPr/>
        </p:nvSpPr>
        <p:spPr>
          <a:xfrm>
            <a:off x="119827" y="3552352"/>
            <a:ext cx="5091315" cy="307777"/>
          </a:xfrm>
          <a:prstGeom prst="rect">
            <a:avLst/>
          </a:prstGeom>
          <a:noFill/>
        </p:spPr>
        <p:txBody>
          <a:bodyPr wrap="square" rtlCol="0">
            <a:spAutoFit/>
          </a:bodyPr>
          <a:lstStyle/>
          <a:p>
            <a:r>
              <a:rPr lang="en-GB" sz="1400" b="1" dirty="0">
                <a:solidFill>
                  <a:srgbClr val="ABE338"/>
                </a:solidFill>
                <a:latin typeface="Helvetica" panose="020B0604020202020204" pitchFamily="34" charset="0"/>
                <a:cs typeface="Helvetica" panose="020B0604020202020204" pitchFamily="34" charset="0"/>
              </a:rPr>
              <a:t>AY2425 EMA Wales online/ and paper comparison</a:t>
            </a:r>
          </a:p>
        </p:txBody>
      </p:sp>
      <p:pic>
        <p:nvPicPr>
          <p:cNvPr id="3" name="Picture 2">
            <a:extLst>
              <a:ext uri="{FF2B5EF4-FFF2-40B4-BE49-F238E27FC236}">
                <a16:creationId xmlns:a16="http://schemas.microsoft.com/office/drawing/2014/main" id="{3E163E6B-8ABF-104B-1D78-64A4F7171535}"/>
              </a:ext>
            </a:extLst>
          </p:cNvPr>
          <p:cNvPicPr>
            <a:picLocks noChangeAspect="1"/>
          </p:cNvPicPr>
          <p:nvPr/>
        </p:nvPicPr>
        <p:blipFill>
          <a:blip r:embed="rId4"/>
          <a:stretch>
            <a:fillRect/>
          </a:stretch>
        </p:blipFill>
        <p:spPr>
          <a:xfrm>
            <a:off x="5897723" y="3867531"/>
            <a:ext cx="5223733" cy="2832101"/>
          </a:xfrm>
          <a:prstGeom prst="rect">
            <a:avLst/>
          </a:prstGeom>
        </p:spPr>
      </p:pic>
    </p:spTree>
    <p:extLst>
      <p:ext uri="{BB962C8B-B14F-4D97-AF65-F5344CB8AC3E}">
        <p14:creationId xmlns:p14="http://schemas.microsoft.com/office/powerpoint/2010/main" val="3469325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8BE1-2412-5AA7-7952-8893DD44CE1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C13276E-04CB-4257-2827-1B3B82310752}"/>
              </a:ext>
            </a:extLst>
          </p:cNvPr>
          <p:cNvSpPr>
            <a:spLocks noGrp="1"/>
          </p:cNvSpPr>
          <p:nvPr>
            <p:ph type="title" idx="4294967295"/>
          </p:nvPr>
        </p:nvSpPr>
        <p:spPr>
          <a:xfrm>
            <a:off x="294611" y="315504"/>
            <a:ext cx="11863388" cy="14890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 volume of applications </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A15D0E8-DD22-41E2-4F25-50994704F870}"/>
              </a:ext>
            </a:extLst>
          </p:cNvPr>
          <p:cNvPicPr>
            <a:picLocks noChangeAspect="1"/>
          </p:cNvPicPr>
          <p:nvPr/>
        </p:nvPicPr>
        <p:blipFill>
          <a:blip r:embed="rId3"/>
          <a:stretch>
            <a:fillRect/>
          </a:stretch>
        </p:blipFill>
        <p:spPr>
          <a:xfrm>
            <a:off x="294611" y="2127138"/>
            <a:ext cx="6680347" cy="2755900"/>
          </a:xfrm>
          <a:prstGeom prst="rect">
            <a:avLst/>
          </a:prstGeom>
        </p:spPr>
      </p:pic>
      <p:pic>
        <p:nvPicPr>
          <p:cNvPr id="7" name="Picture 6">
            <a:extLst>
              <a:ext uri="{FF2B5EF4-FFF2-40B4-BE49-F238E27FC236}">
                <a16:creationId xmlns:a16="http://schemas.microsoft.com/office/drawing/2014/main" id="{0CD7F04F-3920-DD3C-1E1A-F3609EB67629}"/>
              </a:ext>
            </a:extLst>
          </p:cNvPr>
          <p:cNvPicPr>
            <a:picLocks noChangeAspect="1"/>
          </p:cNvPicPr>
          <p:nvPr/>
        </p:nvPicPr>
        <p:blipFill>
          <a:blip r:embed="rId4"/>
          <a:stretch>
            <a:fillRect/>
          </a:stretch>
        </p:blipFill>
        <p:spPr>
          <a:xfrm>
            <a:off x="7160943" y="2127138"/>
            <a:ext cx="4736446" cy="2726027"/>
          </a:xfrm>
          <a:prstGeom prst="rect">
            <a:avLst/>
          </a:prstGeom>
        </p:spPr>
      </p:pic>
    </p:spTree>
    <p:extLst>
      <p:ext uri="{BB962C8B-B14F-4D97-AF65-F5344CB8AC3E}">
        <p14:creationId xmlns:p14="http://schemas.microsoft.com/office/powerpoint/2010/main" val="1237030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8B00B-21DF-DB6D-9B5C-8F01EF480BA2}"/>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AED5144B-83C3-45A2-494F-E38C4348D173}"/>
              </a:ext>
            </a:extLst>
          </p:cNvPr>
          <p:cNvSpPr>
            <a:spLocks noGrp="1"/>
          </p:cNvSpPr>
          <p:nvPr>
            <p:ph type="title" idx="4294967295"/>
          </p:nvPr>
        </p:nvSpPr>
        <p:spPr>
          <a:xfrm>
            <a:off x="164306" y="201911"/>
            <a:ext cx="11863388" cy="89535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online and paper comparison</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16" name="Title 3">
            <a:extLst>
              <a:ext uri="{FF2B5EF4-FFF2-40B4-BE49-F238E27FC236}">
                <a16:creationId xmlns:a16="http://schemas.microsoft.com/office/drawing/2014/main" id="{F876BB5F-E9A5-7BD1-6381-C7B5F2656A4B}"/>
              </a:ext>
            </a:extLst>
          </p:cNvPr>
          <p:cNvSpPr txBox="1">
            <a:spLocks/>
          </p:cNvSpPr>
          <p:nvPr/>
        </p:nvSpPr>
        <p:spPr>
          <a:xfrm>
            <a:off x="209106" y="801805"/>
            <a:ext cx="5620684"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400" dirty="0">
                <a:latin typeface="Calibri" panose="020F0502020204030204" pitchFamily="34" charset="0"/>
                <a:ea typeface="Calibri" panose="020F0502020204030204" pitchFamily="34" charset="0"/>
                <a:cs typeface="Calibri" panose="020F0502020204030204" pitchFamily="34" charset="0"/>
              </a:rPr>
              <a:t>AY2526 WGLG online and paper comparison</a:t>
            </a:r>
            <a:br>
              <a:rPr lang="en-GB" sz="1600" dirty="0">
                <a:latin typeface="Calibri" panose="020F0502020204030204" pitchFamily="34" charset="0"/>
                <a:ea typeface="Calibri" panose="020F0502020204030204" pitchFamily="34" charset="0"/>
                <a:cs typeface="Calibri" panose="020F0502020204030204" pitchFamily="34" charset="0"/>
              </a:rPr>
            </a:br>
            <a:endParaRPr lang="en-GB" sz="1600" dirty="0">
              <a:latin typeface="Calibri" panose="020F0502020204030204" pitchFamily="34" charset="0"/>
              <a:ea typeface="Calibri" panose="020F0502020204030204" pitchFamily="34" charset="0"/>
              <a:cs typeface="Calibri" panose="020F0502020204030204" pitchFamily="34" charset="0"/>
            </a:endParaRPr>
          </a:p>
        </p:txBody>
      </p:sp>
      <p:sp>
        <p:nvSpPr>
          <p:cNvPr id="17" name="Title 3">
            <a:extLst>
              <a:ext uri="{FF2B5EF4-FFF2-40B4-BE49-F238E27FC236}">
                <a16:creationId xmlns:a16="http://schemas.microsoft.com/office/drawing/2014/main" id="{83626C20-2892-DCE0-7241-312954B7D45B}"/>
              </a:ext>
            </a:extLst>
          </p:cNvPr>
          <p:cNvSpPr txBox="1">
            <a:spLocks/>
          </p:cNvSpPr>
          <p:nvPr/>
        </p:nvSpPr>
        <p:spPr>
          <a:xfrm>
            <a:off x="198275" y="3922643"/>
            <a:ext cx="5091315" cy="295456"/>
          </a:xfrm>
          <a:prstGeom prst="rect">
            <a:avLst/>
          </a:prstGeom>
        </p:spPr>
        <p:txBody>
          <a:bodyPr/>
          <a:lstStyle>
            <a:lvl1pPr algn="l" defTabSz="914400" rtl="0" eaLnBrk="1" latinLnBrk="0" hangingPunct="1">
              <a:lnSpc>
                <a:spcPct val="90000"/>
              </a:lnSpc>
              <a:spcBef>
                <a:spcPct val="0"/>
              </a:spcBef>
              <a:buNone/>
              <a:defRPr sz="4800" b="1" kern="1200">
                <a:solidFill>
                  <a:srgbClr val="ABE338"/>
                </a:solidFill>
                <a:latin typeface="+mj-lt"/>
                <a:ea typeface="+mj-ea"/>
                <a:cs typeface="+mj-cs"/>
              </a:defRPr>
            </a:lvl1pPr>
          </a:lstStyle>
          <a:p>
            <a:r>
              <a:rPr lang="en-GB" sz="1600" dirty="0"/>
              <a:t>AY2526 WGLG Online/Paper Comparison</a:t>
            </a:r>
            <a:br>
              <a:rPr lang="en-GB" sz="1600" dirty="0"/>
            </a:br>
            <a:endParaRPr lang="en-GB" sz="1600" dirty="0"/>
          </a:p>
        </p:txBody>
      </p:sp>
      <p:graphicFrame>
        <p:nvGraphicFramePr>
          <p:cNvPr id="4" name="Table 3">
            <a:extLst>
              <a:ext uri="{FF2B5EF4-FFF2-40B4-BE49-F238E27FC236}">
                <a16:creationId xmlns:a16="http://schemas.microsoft.com/office/drawing/2014/main" id="{E1ADCE07-BB03-2B57-8702-05F4389AE972}"/>
              </a:ext>
            </a:extLst>
          </p:cNvPr>
          <p:cNvGraphicFramePr>
            <a:graphicFrameLocks noGrp="1"/>
          </p:cNvGraphicFramePr>
          <p:nvPr>
            <p:extLst>
              <p:ext uri="{D42A27DB-BD31-4B8C-83A1-F6EECF244321}">
                <p14:modId xmlns:p14="http://schemas.microsoft.com/office/powerpoint/2010/main" val="2030011829"/>
              </p:ext>
            </p:extLst>
          </p:nvPr>
        </p:nvGraphicFramePr>
        <p:xfrm>
          <a:off x="209106" y="3966002"/>
          <a:ext cx="4762500" cy="2832100"/>
        </p:xfrm>
        <a:graphic>
          <a:graphicData uri="http://schemas.openxmlformats.org/drawingml/2006/table">
            <a:tbl>
              <a:tblPr/>
              <a:tblGrid>
                <a:gridCol w="952500">
                  <a:extLst>
                    <a:ext uri="{9D8B030D-6E8A-4147-A177-3AD203B41FA5}">
                      <a16:colId xmlns:a16="http://schemas.microsoft.com/office/drawing/2014/main" val="246816845"/>
                    </a:ext>
                  </a:extLst>
                </a:gridCol>
                <a:gridCol w="952500">
                  <a:extLst>
                    <a:ext uri="{9D8B030D-6E8A-4147-A177-3AD203B41FA5}">
                      <a16:colId xmlns:a16="http://schemas.microsoft.com/office/drawing/2014/main" val="148546343"/>
                    </a:ext>
                  </a:extLst>
                </a:gridCol>
                <a:gridCol w="952500">
                  <a:extLst>
                    <a:ext uri="{9D8B030D-6E8A-4147-A177-3AD203B41FA5}">
                      <a16:colId xmlns:a16="http://schemas.microsoft.com/office/drawing/2014/main" val="2725845142"/>
                    </a:ext>
                  </a:extLst>
                </a:gridCol>
                <a:gridCol w="952500">
                  <a:extLst>
                    <a:ext uri="{9D8B030D-6E8A-4147-A177-3AD203B41FA5}">
                      <a16:colId xmlns:a16="http://schemas.microsoft.com/office/drawing/2014/main" val="2622723710"/>
                    </a:ext>
                  </a:extLst>
                </a:gridCol>
                <a:gridCol w="952500">
                  <a:extLst>
                    <a:ext uri="{9D8B030D-6E8A-4147-A177-3AD203B41FA5}">
                      <a16:colId xmlns:a16="http://schemas.microsoft.com/office/drawing/2014/main" val="1660178201"/>
                    </a:ext>
                  </a:extLst>
                </a:gridCol>
              </a:tblGrid>
              <a:tr h="270953">
                <a:tc>
                  <a:txBody>
                    <a:bodyPr/>
                    <a:lstStyle/>
                    <a:p>
                      <a:pPr algn="ctr" fontAlgn="b">
                        <a:buNone/>
                      </a:pPr>
                      <a:r>
                        <a:rPr lang="en-GB" sz="1200" b="1" i="0" u="none" strike="noStrike" dirty="0">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327426682"/>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Apr-24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25482038"/>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May-24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144674577"/>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Jun-24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16564016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Jul-24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733899393"/>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Aug-24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3849883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Sep-24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962951126"/>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Oct-24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262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733825799"/>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Nov-24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96557080"/>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Dec-24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038290915"/>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Jan-25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624200907"/>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Feb-25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44445346"/>
                  </a:ext>
                </a:extLst>
              </a:tr>
              <a:tr h="137788">
                <a:tc>
                  <a:txBody>
                    <a:bodyPr/>
                    <a:lstStyle/>
                    <a:p>
                      <a:pPr algn="ctr" fontAlgn="b">
                        <a:buNone/>
                      </a:pPr>
                      <a:r>
                        <a:rPr lang="en-GB" sz="1200" b="0" i="0" u="none" strike="noStrike">
                          <a:solidFill>
                            <a:srgbClr val="000000"/>
                          </a:solidFill>
                          <a:effectLst/>
                          <a:latin typeface="Arial" panose="020B0604020202020204" pitchFamily="34" charset="0"/>
                        </a:rPr>
                        <a:t>Mar-25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3795712"/>
                  </a:ext>
                </a:extLst>
              </a:tr>
              <a:tr h="137788">
                <a:tc>
                  <a:txBody>
                    <a:bodyPr/>
                    <a:lstStyle/>
                    <a:p>
                      <a:pPr algn="ctr" fontAlgn="b">
                        <a:buNone/>
                      </a:pPr>
                      <a:r>
                        <a:rPr lang="en-GB" sz="1200" b="1" i="0" u="none" strike="noStrike" dirty="0">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1,256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232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18.4%*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1,488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3093006568"/>
                  </a:ext>
                </a:extLst>
              </a:tr>
            </a:tbl>
          </a:graphicData>
        </a:graphic>
      </p:graphicFrame>
      <p:graphicFrame>
        <p:nvGraphicFramePr>
          <p:cNvPr id="14" name="Table 13">
            <a:extLst>
              <a:ext uri="{FF2B5EF4-FFF2-40B4-BE49-F238E27FC236}">
                <a16:creationId xmlns:a16="http://schemas.microsoft.com/office/drawing/2014/main" id="{085502D4-4D33-2CB3-33AF-145F3778C2D1}"/>
              </a:ext>
            </a:extLst>
          </p:cNvPr>
          <p:cNvGraphicFramePr>
            <a:graphicFrameLocks noGrp="1"/>
          </p:cNvGraphicFramePr>
          <p:nvPr>
            <p:extLst>
              <p:ext uri="{D42A27DB-BD31-4B8C-83A1-F6EECF244321}">
                <p14:modId xmlns:p14="http://schemas.microsoft.com/office/powerpoint/2010/main" val="2487311860"/>
              </p:ext>
            </p:extLst>
          </p:nvPr>
        </p:nvGraphicFramePr>
        <p:xfrm>
          <a:off x="209106" y="1170433"/>
          <a:ext cx="4762500" cy="2453640"/>
        </p:xfrm>
        <a:graphic>
          <a:graphicData uri="http://schemas.openxmlformats.org/drawingml/2006/table">
            <a:tbl>
              <a:tblPr/>
              <a:tblGrid>
                <a:gridCol w="952500">
                  <a:extLst>
                    <a:ext uri="{9D8B030D-6E8A-4147-A177-3AD203B41FA5}">
                      <a16:colId xmlns:a16="http://schemas.microsoft.com/office/drawing/2014/main" val="3682007609"/>
                    </a:ext>
                  </a:extLst>
                </a:gridCol>
                <a:gridCol w="952500">
                  <a:extLst>
                    <a:ext uri="{9D8B030D-6E8A-4147-A177-3AD203B41FA5}">
                      <a16:colId xmlns:a16="http://schemas.microsoft.com/office/drawing/2014/main" val="2350557425"/>
                    </a:ext>
                  </a:extLst>
                </a:gridCol>
                <a:gridCol w="952500">
                  <a:extLst>
                    <a:ext uri="{9D8B030D-6E8A-4147-A177-3AD203B41FA5}">
                      <a16:colId xmlns:a16="http://schemas.microsoft.com/office/drawing/2014/main" val="66371651"/>
                    </a:ext>
                  </a:extLst>
                </a:gridCol>
                <a:gridCol w="952500">
                  <a:extLst>
                    <a:ext uri="{9D8B030D-6E8A-4147-A177-3AD203B41FA5}">
                      <a16:colId xmlns:a16="http://schemas.microsoft.com/office/drawing/2014/main" val="432882506"/>
                    </a:ext>
                  </a:extLst>
                </a:gridCol>
                <a:gridCol w="952500">
                  <a:extLst>
                    <a:ext uri="{9D8B030D-6E8A-4147-A177-3AD203B41FA5}">
                      <a16:colId xmlns:a16="http://schemas.microsoft.com/office/drawing/2014/main" val="442696845"/>
                    </a:ext>
                  </a:extLst>
                </a:gridCol>
              </a:tblGrid>
              <a:tr h="362721">
                <a:tc>
                  <a:txBody>
                    <a:bodyPr/>
                    <a:lstStyle/>
                    <a:p>
                      <a:pPr algn="ctr" fontAlgn="b">
                        <a:buNone/>
                      </a:pPr>
                      <a:r>
                        <a:rPr lang="en-GB" sz="1200" b="1" i="0" u="none" strike="noStrike">
                          <a:solidFill>
                            <a:srgbClr val="000000"/>
                          </a:solidFill>
                          <a:effectLst/>
                          <a:latin typeface="Arial" panose="020B0604020202020204" pitchFamily="34" charset="0"/>
                        </a:rPr>
                        <a:t>Month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Paper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Online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Online percentage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19201230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Apr-25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158502376"/>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May-25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48393315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Jun-25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70.4%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87034852"/>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Jul-25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69.4%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520315146"/>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Aug-25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83.9%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43337885"/>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Sep-25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58.8%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565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742733688"/>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Oct-25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271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933677017"/>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Nov-25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78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64969797"/>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Dec-25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36.7%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170997131"/>
                  </a:ext>
                </a:extLst>
              </a:tr>
              <a:tr h="172350">
                <a:tc>
                  <a:txBody>
                    <a:bodyPr/>
                    <a:lstStyle/>
                    <a:p>
                      <a:pPr algn="ctr" fontAlgn="b">
                        <a:buNone/>
                      </a:pPr>
                      <a:r>
                        <a:rPr lang="en-GB" sz="1200" b="0" i="0" u="none" strike="noStrike">
                          <a:solidFill>
                            <a:srgbClr val="000000"/>
                          </a:solidFill>
                          <a:effectLst/>
                          <a:latin typeface="Arial" panose="020B0604020202020204" pitchFamily="34" charset="0"/>
                        </a:rPr>
                        <a:t>Jan-26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dirty="0">
                          <a:solidFill>
                            <a:srgbClr val="000000"/>
                          </a:solidFill>
                          <a:effectLst/>
                          <a:latin typeface="Arial" panose="020B0604020202020204" pitchFamily="34" charset="0"/>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43.4%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GB" sz="1200" b="0" i="0" u="none" strike="noStrike">
                          <a:solidFill>
                            <a:srgbClr val="000000"/>
                          </a:solidFill>
                          <a:effectLst/>
                          <a:latin typeface="Arial" panose="020B0604020202020204" pitchFamily="34" charset="0"/>
                        </a:rPr>
                        <a:t>53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0467857"/>
                  </a:ext>
                </a:extLst>
              </a:tr>
              <a:tr h="172350">
                <a:tc>
                  <a:txBody>
                    <a:bodyPr/>
                    <a:lstStyle/>
                    <a:p>
                      <a:pPr algn="ctr" fontAlgn="b">
                        <a:buNone/>
                      </a:pPr>
                      <a:r>
                        <a:rPr lang="en-GB" sz="1200" b="1" i="0" u="none" strike="noStrike">
                          <a:solidFill>
                            <a:srgbClr val="000000"/>
                          </a:solidFill>
                          <a:effectLst/>
                          <a:latin typeface="Arial" panose="020B0604020202020204" pitchFamily="34" charset="0"/>
                        </a:rPr>
                        <a:t>Total</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638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844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a:solidFill>
                            <a:srgbClr val="000000"/>
                          </a:solidFill>
                          <a:effectLst/>
                          <a:latin typeface="Arial" panose="020B0604020202020204" pitchFamily="34" charset="0"/>
                        </a:rPr>
                        <a:t>57.0%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tc>
                  <a:txBody>
                    <a:bodyPr/>
                    <a:lstStyle/>
                    <a:p>
                      <a:pPr algn="ctr" fontAlgn="b">
                        <a:buNone/>
                      </a:pPr>
                      <a:r>
                        <a:rPr lang="en-GB" sz="1200" b="1" i="0" u="none" strike="noStrike" dirty="0">
                          <a:solidFill>
                            <a:srgbClr val="000000"/>
                          </a:solidFill>
                          <a:effectLst/>
                          <a:latin typeface="Arial" panose="020B0604020202020204" pitchFamily="34" charset="0"/>
                        </a:rPr>
                        <a:t>1,482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CBAD"/>
                    </a:solidFill>
                  </a:tcPr>
                </a:tc>
                <a:extLst>
                  <a:ext uri="{0D108BD9-81ED-4DB2-BD59-A6C34878D82A}">
                    <a16:rowId xmlns:a16="http://schemas.microsoft.com/office/drawing/2014/main" val="905556371"/>
                  </a:ext>
                </a:extLst>
              </a:tr>
            </a:tbl>
          </a:graphicData>
        </a:graphic>
      </p:graphicFrame>
      <p:pic>
        <p:nvPicPr>
          <p:cNvPr id="18" name="Picture 17">
            <a:extLst>
              <a:ext uri="{FF2B5EF4-FFF2-40B4-BE49-F238E27FC236}">
                <a16:creationId xmlns:a16="http://schemas.microsoft.com/office/drawing/2014/main" id="{BCD7DC5D-9F2F-9FC1-06C4-52E68C5798B5}"/>
              </a:ext>
            </a:extLst>
          </p:cNvPr>
          <p:cNvPicPr>
            <a:picLocks noChangeAspect="1"/>
          </p:cNvPicPr>
          <p:nvPr/>
        </p:nvPicPr>
        <p:blipFill>
          <a:blip r:embed="rId3"/>
          <a:stretch>
            <a:fillRect/>
          </a:stretch>
        </p:blipFill>
        <p:spPr>
          <a:xfrm>
            <a:off x="5466022" y="1170434"/>
            <a:ext cx="4762500" cy="2453638"/>
          </a:xfrm>
          <a:prstGeom prst="rect">
            <a:avLst/>
          </a:prstGeom>
        </p:spPr>
      </p:pic>
      <p:sp>
        <p:nvSpPr>
          <p:cNvPr id="2" name="TextBox 1">
            <a:extLst>
              <a:ext uri="{FF2B5EF4-FFF2-40B4-BE49-F238E27FC236}">
                <a16:creationId xmlns:a16="http://schemas.microsoft.com/office/drawing/2014/main" id="{4FFC9E29-19FD-BC74-1A81-8606C5C9569B}"/>
              </a:ext>
            </a:extLst>
          </p:cNvPr>
          <p:cNvSpPr txBox="1"/>
          <p:nvPr/>
        </p:nvSpPr>
        <p:spPr>
          <a:xfrm>
            <a:off x="119827" y="3667432"/>
            <a:ext cx="5539101" cy="307777"/>
          </a:xfrm>
          <a:prstGeom prst="rect">
            <a:avLst/>
          </a:prstGeom>
          <a:noFill/>
        </p:spPr>
        <p:txBody>
          <a:bodyPr wrap="square" rtlCol="0">
            <a:spAutoFit/>
          </a:bodyPr>
          <a:lstStyle/>
          <a:p>
            <a:r>
              <a:rPr lang="en-GB" sz="1400" b="1" dirty="0">
                <a:solidFill>
                  <a:srgbClr val="ABE338"/>
                </a:solidFill>
                <a:latin typeface="Calibri" panose="020F0502020204030204" pitchFamily="34" charset="0"/>
                <a:ea typeface="Calibri" panose="020F0502020204030204" pitchFamily="34" charset="0"/>
                <a:cs typeface="Calibri" panose="020F0502020204030204" pitchFamily="34" charset="0"/>
              </a:rPr>
              <a:t>AY2425 WGLG online and paper comparison</a:t>
            </a:r>
          </a:p>
        </p:txBody>
      </p:sp>
      <p:pic>
        <p:nvPicPr>
          <p:cNvPr id="3" name="Picture 2">
            <a:extLst>
              <a:ext uri="{FF2B5EF4-FFF2-40B4-BE49-F238E27FC236}">
                <a16:creationId xmlns:a16="http://schemas.microsoft.com/office/drawing/2014/main" id="{FFFAD5AD-B850-0B36-AF6F-C63F33FC51B6}"/>
              </a:ext>
            </a:extLst>
          </p:cNvPr>
          <p:cNvPicPr>
            <a:picLocks noChangeAspect="1"/>
          </p:cNvPicPr>
          <p:nvPr/>
        </p:nvPicPr>
        <p:blipFill>
          <a:blip r:embed="rId4"/>
          <a:stretch>
            <a:fillRect/>
          </a:stretch>
        </p:blipFill>
        <p:spPr>
          <a:xfrm>
            <a:off x="5466022" y="3966000"/>
            <a:ext cx="4762500" cy="2832101"/>
          </a:xfrm>
          <a:prstGeom prst="rect">
            <a:avLst/>
          </a:prstGeom>
        </p:spPr>
      </p:pic>
    </p:spTree>
    <p:extLst>
      <p:ext uri="{BB962C8B-B14F-4D97-AF65-F5344CB8AC3E}">
        <p14:creationId xmlns:p14="http://schemas.microsoft.com/office/powerpoint/2010/main" val="14443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78557-ECA1-B467-E445-C82A4DACAA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4CD29-6154-D07F-470A-BCB2459F2FAF}"/>
              </a:ext>
            </a:extLst>
          </p:cNvPr>
          <p:cNvSpPr>
            <a:spLocks noGrp="1"/>
          </p:cNvSpPr>
          <p:nvPr>
            <p:ph type="title" idx="4294967295"/>
          </p:nvPr>
        </p:nvSpPr>
        <p:spPr>
          <a:xfrm>
            <a:off x="210343" y="292100"/>
            <a:ext cx="9691688" cy="1171575"/>
          </a:xfrm>
          <a:prstGeom prst="rect">
            <a:avLst/>
          </a:prstGeom>
        </p:spPr>
        <p:txBody>
          <a:bodyPr/>
          <a:lstStyle/>
          <a:p>
            <a: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t>Online application troubleshooting</a:t>
            </a:r>
            <a:b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2">
            <a:extLst>
              <a:ext uri="{FF2B5EF4-FFF2-40B4-BE49-F238E27FC236}">
                <a16:creationId xmlns:a16="http://schemas.microsoft.com/office/drawing/2014/main" id="{0736DD83-D515-EAD1-AF19-4F86D33E210B}"/>
              </a:ext>
            </a:extLst>
          </p:cNvPr>
          <p:cNvSpPr>
            <a:spLocks noGrp="1"/>
          </p:cNvSpPr>
          <p:nvPr>
            <p:ph type="body" sz="quarter" idx="4294967295"/>
          </p:nvPr>
        </p:nvSpPr>
        <p:spPr>
          <a:xfrm>
            <a:off x="516233" y="2283451"/>
            <a:ext cx="10112375" cy="3978275"/>
          </a:xfrm>
          <a:prstGeom prst="rect">
            <a:avLst/>
          </a:prstGeom>
        </p:spPr>
        <p:txBody>
          <a:bodyPr/>
          <a:lstStyle/>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Recommend using a laptop or tablet</a:t>
            </a:r>
          </a:p>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Make sure the right sections are signed and dated – students will be prompted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Use c</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orrect learning centre name</a:t>
            </a:r>
          </a:p>
          <a:p>
            <a:pPr marL="342900" indent="-34290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Questions should be answered from the student's perspective except the guardian details and income section</a:t>
            </a:r>
            <a:endPar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lvl="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Only select Current Year Income assessment if applicable</a:t>
            </a:r>
          </a:p>
          <a:p>
            <a:pPr marL="342900" lvl="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isunderstanding as to what third party means</a:t>
            </a:r>
          </a:p>
          <a:p>
            <a:pPr marL="342900" lvl="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Ensure correct National Insurance numbers provided</a:t>
            </a:r>
          </a:p>
          <a:p>
            <a:pPr marL="342900" indent="-342900"/>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Double check before they hit submit!</a:t>
            </a:r>
            <a:endPar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Review documentary evidence requirements </a:t>
            </a:r>
          </a:p>
          <a:p>
            <a:pPr marL="342900" indent="-342900">
              <a:buFont typeface="Arial" panose="020B0604020202020204" pitchFamily="34" charset="0"/>
              <a:buChar char="•"/>
            </a:pPr>
            <a:endParaRPr lang="en-GB" sz="2000" b="0" dirty="0"/>
          </a:p>
          <a:p>
            <a:endParaRPr lang="en-GB" dirty="0"/>
          </a:p>
        </p:txBody>
      </p:sp>
      <p:pic>
        <p:nvPicPr>
          <p:cNvPr id="4" name="Content Placeholder 4">
            <a:extLst>
              <a:ext uri="{FF2B5EF4-FFF2-40B4-BE49-F238E27FC236}">
                <a16:creationId xmlns:a16="http://schemas.microsoft.com/office/drawing/2014/main" id="{C8DE3216-796A-2465-422A-041BCD5DCC72}"/>
              </a:ext>
            </a:extLst>
          </p:cNvPr>
          <p:cNvPicPr>
            <a:picLocks noChangeAspect="1"/>
          </p:cNvPicPr>
          <p:nvPr/>
        </p:nvPicPr>
        <p:blipFill>
          <a:blip r:embed="rId3"/>
          <a:srcRect l="6701" t="39327" r="50717" b="35535"/>
          <a:stretch>
            <a:fillRect/>
          </a:stretch>
        </p:blipFill>
        <p:spPr>
          <a:xfrm>
            <a:off x="3417752" y="969900"/>
            <a:ext cx="4309339" cy="9875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84211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FBEA7-F6B5-76B8-7BBA-4AB3BF8CA83C}"/>
              </a:ext>
            </a:extLst>
          </p:cNvPr>
          <p:cNvSpPr>
            <a:spLocks noGrp="1"/>
          </p:cNvSpPr>
          <p:nvPr>
            <p:ph type="title" idx="4294967295"/>
          </p:nvPr>
        </p:nvSpPr>
        <p:spPr>
          <a:xfrm>
            <a:off x="210343" y="292100"/>
            <a:ext cx="9691688" cy="1171575"/>
          </a:xfrm>
          <a:prstGeom prst="rect">
            <a:avLst/>
          </a:prstGeom>
        </p:spPr>
        <p:txBody>
          <a:bodyPr/>
          <a:lstStyle/>
          <a:p>
            <a: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t>Missing evidence link</a:t>
            </a:r>
            <a:br>
              <a:rPr lang="en-US"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5F12E2E-8065-EEA4-EDA1-2C913778BA1F}"/>
              </a:ext>
            </a:extLst>
          </p:cNvPr>
          <p:cNvPicPr>
            <a:picLocks noChangeAspect="1"/>
          </p:cNvPicPr>
          <p:nvPr/>
        </p:nvPicPr>
        <p:blipFill>
          <a:blip r:embed="rId3"/>
          <a:srcRect/>
          <a:stretch/>
        </p:blipFill>
        <p:spPr>
          <a:xfrm>
            <a:off x="297075" y="1296406"/>
            <a:ext cx="6930192" cy="2818394"/>
          </a:xfrm>
          <a:prstGeom prst="rect">
            <a:avLst/>
          </a:prstGeom>
        </p:spPr>
      </p:pic>
      <p:pic>
        <p:nvPicPr>
          <p:cNvPr id="8" name="Picture 7">
            <a:extLst>
              <a:ext uri="{FF2B5EF4-FFF2-40B4-BE49-F238E27FC236}">
                <a16:creationId xmlns:a16="http://schemas.microsoft.com/office/drawing/2014/main" id="{27B76934-A8B4-C4EF-787D-93CDAB64FFEF}"/>
              </a:ext>
            </a:extLst>
          </p:cNvPr>
          <p:cNvPicPr>
            <a:picLocks noChangeAspect="1"/>
          </p:cNvPicPr>
          <p:nvPr/>
        </p:nvPicPr>
        <p:blipFill>
          <a:blip r:embed="rId4"/>
          <a:stretch>
            <a:fillRect/>
          </a:stretch>
        </p:blipFill>
        <p:spPr>
          <a:xfrm>
            <a:off x="7581499" y="752612"/>
            <a:ext cx="4020111" cy="1409897"/>
          </a:xfrm>
          <a:prstGeom prst="rect">
            <a:avLst/>
          </a:prstGeom>
        </p:spPr>
      </p:pic>
      <p:pic>
        <p:nvPicPr>
          <p:cNvPr id="10" name="Picture 9">
            <a:extLst>
              <a:ext uri="{FF2B5EF4-FFF2-40B4-BE49-F238E27FC236}">
                <a16:creationId xmlns:a16="http://schemas.microsoft.com/office/drawing/2014/main" id="{7C7C3B30-A314-7934-2C36-6D167C1B539B}"/>
              </a:ext>
            </a:extLst>
          </p:cNvPr>
          <p:cNvPicPr>
            <a:picLocks noChangeAspect="1"/>
          </p:cNvPicPr>
          <p:nvPr/>
        </p:nvPicPr>
        <p:blipFill>
          <a:blip r:embed="rId5"/>
          <a:stretch>
            <a:fillRect/>
          </a:stretch>
        </p:blipFill>
        <p:spPr>
          <a:xfrm>
            <a:off x="7591025" y="2420428"/>
            <a:ext cx="4010585" cy="1390844"/>
          </a:xfrm>
          <a:prstGeom prst="rect">
            <a:avLst/>
          </a:prstGeom>
        </p:spPr>
      </p:pic>
      <p:pic>
        <p:nvPicPr>
          <p:cNvPr id="12" name="Picture 11">
            <a:extLst>
              <a:ext uri="{FF2B5EF4-FFF2-40B4-BE49-F238E27FC236}">
                <a16:creationId xmlns:a16="http://schemas.microsoft.com/office/drawing/2014/main" id="{E60333D5-F0E1-8929-FD55-807DF28316E4}"/>
              </a:ext>
            </a:extLst>
          </p:cNvPr>
          <p:cNvPicPr>
            <a:picLocks noChangeAspect="1"/>
          </p:cNvPicPr>
          <p:nvPr/>
        </p:nvPicPr>
        <p:blipFill>
          <a:blip r:embed="rId6"/>
          <a:stretch>
            <a:fillRect/>
          </a:stretch>
        </p:blipFill>
        <p:spPr>
          <a:xfrm>
            <a:off x="7615118" y="4002753"/>
            <a:ext cx="4010585" cy="1695687"/>
          </a:xfrm>
          <a:prstGeom prst="rect">
            <a:avLst/>
          </a:prstGeom>
        </p:spPr>
      </p:pic>
      <p:sp>
        <p:nvSpPr>
          <p:cNvPr id="13" name="Oval 12">
            <a:extLst>
              <a:ext uri="{FF2B5EF4-FFF2-40B4-BE49-F238E27FC236}">
                <a16:creationId xmlns:a16="http://schemas.microsoft.com/office/drawing/2014/main" id="{A901A7AB-BDD5-BF5C-197D-5628375EB3BE}"/>
              </a:ext>
            </a:extLst>
          </p:cNvPr>
          <p:cNvSpPr/>
          <p:nvPr/>
        </p:nvSpPr>
        <p:spPr>
          <a:xfrm>
            <a:off x="4182096" y="3220475"/>
            <a:ext cx="775855" cy="48490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864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2AA8-15CD-F16E-E9AC-5DD69B89D165}"/>
              </a:ext>
            </a:extLst>
          </p:cNvPr>
          <p:cNvSpPr>
            <a:spLocks noGrp="1"/>
          </p:cNvSpPr>
          <p:nvPr>
            <p:ph type="title" idx="4294967295"/>
          </p:nvPr>
        </p:nvSpPr>
        <p:spPr>
          <a:xfrm>
            <a:off x="219456" y="265177"/>
            <a:ext cx="6610350" cy="9271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Uploading evidence</a:t>
            </a:r>
            <a:b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EBA1CCC-3043-8F93-3773-229C4D57C575}"/>
              </a:ext>
            </a:extLst>
          </p:cNvPr>
          <p:cNvPicPr>
            <a:picLocks noChangeAspect="1"/>
          </p:cNvPicPr>
          <p:nvPr/>
        </p:nvPicPr>
        <p:blipFill>
          <a:blip r:embed="rId2"/>
          <a:stretch>
            <a:fillRect/>
          </a:stretch>
        </p:blipFill>
        <p:spPr>
          <a:xfrm>
            <a:off x="316389" y="1192277"/>
            <a:ext cx="5647026" cy="5043931"/>
          </a:xfrm>
          <a:prstGeom prst="rect">
            <a:avLst/>
          </a:prstGeom>
          <a:ln>
            <a:noFill/>
          </a:ln>
          <a:effectLst>
            <a:outerShdw blurRad="292100" dist="139700" dir="2700000" algn="tl" rotWithShape="0">
              <a:srgbClr val="333333">
                <a:alpha val="65000"/>
              </a:srgbClr>
            </a:outerShdw>
          </a:effectLst>
        </p:spPr>
      </p:pic>
      <p:pic>
        <p:nvPicPr>
          <p:cNvPr id="3" name="Content Placeholder 5">
            <a:extLst>
              <a:ext uri="{FF2B5EF4-FFF2-40B4-BE49-F238E27FC236}">
                <a16:creationId xmlns:a16="http://schemas.microsoft.com/office/drawing/2014/main" id="{E0DE6CD5-C704-A565-F423-D6413672D2B2}"/>
              </a:ext>
            </a:extLst>
          </p:cNvPr>
          <p:cNvPicPr>
            <a:picLocks noChangeAspect="1"/>
          </p:cNvPicPr>
          <p:nvPr/>
        </p:nvPicPr>
        <p:blipFill>
          <a:blip r:embed="rId3"/>
          <a:stretch>
            <a:fillRect/>
          </a:stretch>
        </p:blipFill>
        <p:spPr>
          <a:xfrm>
            <a:off x="6228585" y="1192278"/>
            <a:ext cx="5647026" cy="50439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6679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D975-4AEF-CD09-7F99-A3455BA1E4EE}"/>
              </a:ext>
            </a:extLst>
          </p:cNvPr>
          <p:cNvSpPr>
            <a:spLocks noGrp="1"/>
          </p:cNvSpPr>
          <p:nvPr>
            <p:ph type="title" idx="4294967295"/>
          </p:nvPr>
        </p:nvSpPr>
        <p:spPr>
          <a:xfrm>
            <a:off x="347474" y="247270"/>
            <a:ext cx="6875463" cy="749300"/>
          </a:xfrm>
          <a:prstGeom prst="rect">
            <a:avLst/>
          </a:prstGeom>
        </p:spPr>
        <p:txBody>
          <a:bodyPr/>
          <a:lstStyle/>
          <a:p>
            <a:r>
              <a:rPr lang="en-GB" b="1" dirty="0">
                <a:solidFill>
                  <a:srgbClr val="ABE338"/>
                </a:solidFill>
                <a:latin typeface="Calibri" panose="020F0502020204030204" pitchFamily="34" charset="0"/>
                <a:ea typeface="Calibri" panose="020F0502020204030204" pitchFamily="34" charset="0"/>
                <a:cs typeface="Calibri" panose="020F0502020204030204" pitchFamily="34" charset="0"/>
              </a:rPr>
              <a:t>Common questions</a:t>
            </a:r>
          </a:p>
        </p:txBody>
      </p:sp>
      <p:sp>
        <p:nvSpPr>
          <p:cNvPr id="11" name="TextBox 10">
            <a:extLst>
              <a:ext uri="{FF2B5EF4-FFF2-40B4-BE49-F238E27FC236}">
                <a16:creationId xmlns:a16="http://schemas.microsoft.com/office/drawing/2014/main" id="{0A433F41-DB5E-A938-A72A-91ED291B88EA}"/>
              </a:ext>
            </a:extLst>
          </p:cNvPr>
          <p:cNvSpPr txBox="1"/>
          <p:nvPr/>
        </p:nvSpPr>
        <p:spPr>
          <a:xfrm>
            <a:off x="444435" y="5086004"/>
            <a:ext cx="11068692" cy="369332"/>
          </a:xfrm>
          <a:prstGeom prst="rect">
            <a:avLst/>
          </a:prstGeom>
          <a:noFill/>
        </p:spPr>
        <p:txBody>
          <a:bodyPr wrap="square" rtlCol="0">
            <a:spAutoFit/>
          </a:bodyPr>
          <a:lstStyle/>
          <a:p>
            <a:pPr marL="342891" indent="-342891">
              <a:buAutoNum type="alphaUcParenR"/>
            </a:pPr>
            <a:endParaRPr lang="en-GB" dirty="0">
              <a:solidFill>
                <a:srgbClr val="FFFF00"/>
              </a:solidFill>
              <a:latin typeface="Helvetica" panose="020B0604020202020204" pitchFamily="34" charset="0"/>
              <a:cs typeface="Helvetica" panose="020B0604020202020204" pitchFamily="34" charset="0"/>
            </a:endParaRPr>
          </a:p>
        </p:txBody>
      </p:sp>
      <p:sp>
        <p:nvSpPr>
          <p:cNvPr id="9" name="TextBox 8">
            <a:extLst>
              <a:ext uri="{FF2B5EF4-FFF2-40B4-BE49-F238E27FC236}">
                <a16:creationId xmlns:a16="http://schemas.microsoft.com/office/drawing/2014/main" id="{29EC55C5-1BC4-3747-DECD-CB362C8ED8C7}"/>
              </a:ext>
            </a:extLst>
          </p:cNvPr>
          <p:cNvSpPr txBox="1"/>
          <p:nvPr/>
        </p:nvSpPr>
        <p:spPr>
          <a:xfrm>
            <a:off x="585216" y="1404519"/>
            <a:ext cx="10163251" cy="4401205"/>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What date do students need to sign their learning agreement by to be eligible for the January bonus?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80990" indent="-38099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Students need to sign their learning agreement by 2 December.</a:t>
            </a:r>
          </a:p>
          <a:p>
            <a:endPar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If you need to give a new member of staff access to the portal, what should you do? </a:t>
            </a:r>
          </a:p>
          <a:p>
            <a:endPar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80990" indent="-38099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can create a new user in the maintenance section of the portal. You should also expire any users who no longer require access.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How much can a student be absent before it starts to affect their EMA?</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80990" indent="-38099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As per the guidance, there is no cap on how many times a student can be off ill as long as you’re confident the illness is genuine.</a:t>
            </a:r>
          </a:p>
        </p:txBody>
      </p:sp>
    </p:spTree>
    <p:extLst>
      <p:ext uri="{BB962C8B-B14F-4D97-AF65-F5344CB8AC3E}">
        <p14:creationId xmlns:p14="http://schemas.microsoft.com/office/powerpoint/2010/main" val="253817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4861E-077F-4448-B709-188225F69581}"/>
              </a:ext>
            </a:extLst>
          </p:cNvPr>
          <p:cNvSpPr>
            <a:spLocks noGrp="1"/>
          </p:cNvSpPr>
          <p:nvPr>
            <p:ph type="title" idx="4294967295"/>
          </p:nvPr>
        </p:nvSpPr>
        <p:spPr>
          <a:xfrm>
            <a:off x="329184" y="234950"/>
            <a:ext cx="7022592" cy="652463"/>
          </a:xfrm>
        </p:spPr>
        <p:txBody>
          <a:bodyPr>
            <a:noAutofit/>
          </a:bodyPr>
          <a:lstStyle/>
          <a:p>
            <a:r>
              <a:rPr lang="en-GB" sz="4000" b="1" dirty="0">
                <a:solidFill>
                  <a:srgbClr val="ABE338"/>
                </a:solidFill>
                <a:latin typeface="Helvetica" panose="020B0604020202020204" pitchFamily="34" charset="0"/>
                <a:cs typeface="Helvetica" panose="020B0604020202020204" pitchFamily="34" charset="0"/>
              </a:rPr>
              <a:t>Remove, Stop or Suspend </a:t>
            </a:r>
          </a:p>
        </p:txBody>
      </p:sp>
      <p:sp>
        <p:nvSpPr>
          <p:cNvPr id="4" name="Text Placeholder 3">
            <a:extLst>
              <a:ext uri="{FF2B5EF4-FFF2-40B4-BE49-F238E27FC236}">
                <a16:creationId xmlns:a16="http://schemas.microsoft.com/office/drawing/2014/main" id="{656841D1-0890-4365-A573-74F2F16E5B9C}"/>
              </a:ext>
            </a:extLst>
          </p:cNvPr>
          <p:cNvSpPr>
            <a:spLocks noGrp="1"/>
          </p:cNvSpPr>
          <p:nvPr>
            <p:ph type="body" sz="half" idx="4294967295"/>
          </p:nvPr>
        </p:nvSpPr>
        <p:spPr>
          <a:xfrm>
            <a:off x="609366" y="4809744"/>
            <a:ext cx="1696280" cy="1308481"/>
          </a:xfrm>
        </p:spPr>
        <p:txBody>
          <a:bodyPr>
            <a:normAutofit/>
          </a:bodyPr>
          <a:lstStyle/>
          <a:p>
            <a:pPr marL="0" indent="0">
              <a:buNone/>
            </a:pPr>
            <a:r>
              <a:rPr lang="en-GB" sz="2400" dirty="0">
                <a:solidFill>
                  <a:schemeClr val="bg1"/>
                </a:solidFill>
                <a:latin typeface="+mn-lt"/>
                <a:ea typeface="MS Mincho" panose="02020609040205080304" pitchFamily="49" charset="-128"/>
              </a:rPr>
              <a:t>           </a:t>
            </a:r>
            <a:r>
              <a:rPr lang="en-GB" sz="2400" dirty="0">
                <a:solidFill>
                  <a:schemeClr val="bg1"/>
                </a:solidFill>
                <a:latin typeface="Helvetica" panose="020B0604020202020204" pitchFamily="34" charset="0"/>
                <a:ea typeface="MS Mincho" panose="02020609040205080304" pitchFamily="49" charset="-128"/>
                <a:cs typeface="Helvetica" panose="020B0604020202020204" pitchFamily="34" charset="0"/>
              </a:rPr>
              <a:t>Suspend</a:t>
            </a:r>
          </a:p>
        </p:txBody>
      </p:sp>
      <p:sp>
        <p:nvSpPr>
          <p:cNvPr id="6" name="TextBox 5">
            <a:extLst>
              <a:ext uri="{FF2B5EF4-FFF2-40B4-BE49-F238E27FC236}">
                <a16:creationId xmlns:a16="http://schemas.microsoft.com/office/drawing/2014/main" id="{4A01DA16-CD53-48E4-823A-64CBB2CB0888}"/>
              </a:ext>
            </a:extLst>
          </p:cNvPr>
          <p:cNvSpPr txBox="1"/>
          <p:nvPr/>
        </p:nvSpPr>
        <p:spPr>
          <a:xfrm>
            <a:off x="562983" y="1620077"/>
            <a:ext cx="1789045" cy="461665"/>
          </a:xfrm>
          <a:prstGeom prst="rect">
            <a:avLst/>
          </a:prstGeom>
          <a:noFill/>
        </p:spPr>
        <p:txBody>
          <a:bodyPr wrap="square" rtlCol="0">
            <a:spAutoFit/>
          </a:bodyPr>
          <a:lstStyle/>
          <a:p>
            <a:r>
              <a:rPr lang="en-GB" sz="2400" dirty="0">
                <a:solidFill>
                  <a:schemeClr val="bg1"/>
                </a:solidFill>
                <a:latin typeface="Helvetica" panose="020B0604020202020204" pitchFamily="34" charset="0"/>
                <a:cs typeface="Helvetica" panose="020B0604020202020204" pitchFamily="34" charset="0"/>
              </a:rPr>
              <a:t>Remove</a:t>
            </a:r>
          </a:p>
        </p:txBody>
      </p:sp>
      <p:sp>
        <p:nvSpPr>
          <p:cNvPr id="8" name="Arrow: Right 7">
            <a:extLst>
              <a:ext uri="{FF2B5EF4-FFF2-40B4-BE49-F238E27FC236}">
                <a16:creationId xmlns:a16="http://schemas.microsoft.com/office/drawing/2014/main" id="{6FD50A69-CA55-4D99-AB46-9E67F977DC85}"/>
              </a:ext>
            </a:extLst>
          </p:cNvPr>
          <p:cNvSpPr/>
          <p:nvPr/>
        </p:nvSpPr>
        <p:spPr>
          <a:xfrm>
            <a:off x="2305645" y="1620077"/>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ABE338"/>
              </a:solidFill>
            </a:endParaRPr>
          </a:p>
        </p:txBody>
      </p:sp>
      <p:sp>
        <p:nvSpPr>
          <p:cNvPr id="9" name="TextBox 8">
            <a:extLst>
              <a:ext uri="{FF2B5EF4-FFF2-40B4-BE49-F238E27FC236}">
                <a16:creationId xmlns:a16="http://schemas.microsoft.com/office/drawing/2014/main" id="{C50A727F-9A2D-4E0A-9347-324EBE018149}"/>
              </a:ext>
            </a:extLst>
          </p:cNvPr>
          <p:cNvSpPr txBox="1"/>
          <p:nvPr/>
        </p:nvSpPr>
        <p:spPr>
          <a:xfrm>
            <a:off x="5016182" y="1495031"/>
            <a:ext cx="5998181" cy="707886"/>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Remove should only be used if a student has NOT signed a leaning agreement</a:t>
            </a:r>
          </a:p>
        </p:txBody>
      </p:sp>
      <p:sp>
        <p:nvSpPr>
          <p:cNvPr id="10" name="TextBox 9">
            <a:extLst>
              <a:ext uri="{FF2B5EF4-FFF2-40B4-BE49-F238E27FC236}">
                <a16:creationId xmlns:a16="http://schemas.microsoft.com/office/drawing/2014/main" id="{179747D9-0605-40D7-9C2B-D563AB0E5E44}"/>
              </a:ext>
            </a:extLst>
          </p:cNvPr>
          <p:cNvSpPr txBox="1"/>
          <p:nvPr/>
        </p:nvSpPr>
        <p:spPr>
          <a:xfrm>
            <a:off x="609365" y="3167398"/>
            <a:ext cx="1696280" cy="461665"/>
          </a:xfrm>
          <a:prstGeom prst="rect">
            <a:avLst/>
          </a:prstGeom>
          <a:noFill/>
        </p:spPr>
        <p:txBody>
          <a:bodyPr wrap="square" rtlCol="0">
            <a:spAutoFit/>
          </a:bodyPr>
          <a:lstStyle/>
          <a:p>
            <a:r>
              <a:rPr lang="en-GB" sz="2400" dirty="0">
                <a:solidFill>
                  <a:schemeClr val="bg1"/>
                </a:solidFill>
                <a:latin typeface="Helvetica" panose="020B0604020202020204" pitchFamily="34" charset="0"/>
                <a:cs typeface="Helvetica" panose="020B0604020202020204" pitchFamily="34" charset="0"/>
              </a:rPr>
              <a:t>Stop</a:t>
            </a:r>
          </a:p>
        </p:txBody>
      </p:sp>
      <p:sp>
        <p:nvSpPr>
          <p:cNvPr id="11" name="Arrow: Right 10">
            <a:extLst>
              <a:ext uri="{FF2B5EF4-FFF2-40B4-BE49-F238E27FC236}">
                <a16:creationId xmlns:a16="http://schemas.microsoft.com/office/drawing/2014/main" id="{D8B5D07D-8D4A-4139-8A76-B15939CCD46D}"/>
              </a:ext>
            </a:extLst>
          </p:cNvPr>
          <p:cNvSpPr/>
          <p:nvPr/>
        </p:nvSpPr>
        <p:spPr>
          <a:xfrm>
            <a:off x="2352028" y="3167398"/>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C2D926-A96B-46B0-8836-CAD3E3A289D5}"/>
              </a:ext>
            </a:extLst>
          </p:cNvPr>
          <p:cNvSpPr txBox="1"/>
          <p:nvPr/>
        </p:nvSpPr>
        <p:spPr>
          <a:xfrm>
            <a:off x="5029199" y="2890398"/>
            <a:ext cx="6317674" cy="1015663"/>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If a student leaves the LC permanently, you must stop the EMA Agreement. You no longer need to record attendance, and we’ll not make any more payments</a:t>
            </a:r>
          </a:p>
        </p:txBody>
      </p:sp>
      <p:sp>
        <p:nvSpPr>
          <p:cNvPr id="13" name="Arrow: Right 12">
            <a:extLst>
              <a:ext uri="{FF2B5EF4-FFF2-40B4-BE49-F238E27FC236}">
                <a16:creationId xmlns:a16="http://schemas.microsoft.com/office/drawing/2014/main" id="{FE95D189-B14C-4202-86A2-35786BEC4BFC}"/>
              </a:ext>
            </a:extLst>
          </p:cNvPr>
          <p:cNvSpPr/>
          <p:nvPr/>
        </p:nvSpPr>
        <p:spPr>
          <a:xfrm>
            <a:off x="2352028" y="5076319"/>
            <a:ext cx="2173356" cy="52322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6FFF42D-D35D-4A68-AD7E-70B18D2FEB5A}"/>
              </a:ext>
            </a:extLst>
          </p:cNvPr>
          <p:cNvSpPr txBox="1"/>
          <p:nvPr/>
        </p:nvSpPr>
        <p:spPr>
          <a:xfrm>
            <a:off x="5016182" y="4701249"/>
            <a:ext cx="6109856" cy="1323439"/>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Used for students who are absent long term from </a:t>
            </a:r>
          </a:p>
          <a:p>
            <a:r>
              <a:rPr lang="en-GB" sz="2000" dirty="0">
                <a:solidFill>
                  <a:schemeClr val="bg1"/>
                </a:solidFill>
                <a:latin typeface="Helvetica" panose="020B0604020202020204" pitchFamily="34" charset="0"/>
                <a:cs typeface="Helvetica" panose="020B0604020202020204" pitchFamily="34" charset="0"/>
              </a:rPr>
              <a:t>LC and you are unsure if their absence will be permanent. You can reactivate the EMA Agreement should they return </a:t>
            </a:r>
          </a:p>
        </p:txBody>
      </p:sp>
    </p:spTree>
    <p:extLst>
      <p:ext uri="{BB962C8B-B14F-4D97-AF65-F5344CB8AC3E}">
        <p14:creationId xmlns:p14="http://schemas.microsoft.com/office/powerpoint/2010/main" val="254854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7EF437-82B2-0CF4-A264-7CD0730FC4AF}"/>
              </a:ext>
            </a:extLst>
          </p:cNvPr>
          <p:cNvSpPr>
            <a:spLocks noGrp="1"/>
          </p:cNvSpPr>
          <p:nvPr>
            <p:ph type="body" sz="quarter" idx="11"/>
          </p:nvPr>
        </p:nvSpPr>
        <p:spPr>
          <a:xfrm>
            <a:off x="655093" y="1463040"/>
            <a:ext cx="6522947" cy="4471416"/>
          </a:xfrm>
        </p:spPr>
        <p:txBody>
          <a:bodyPr/>
          <a:lstStyle/>
          <a:p>
            <a:pPr marL="457200" indent="-457200">
              <a:buFont typeface="Arial" panose="020B0604020202020204" pitchFamily="34" charset="0"/>
              <a:buChar char="•"/>
            </a:pPr>
            <a:endParaRPr lang="en-GB" sz="2000"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Service standards reports</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Promoting EMA/WGLG</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Online application </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Common questions</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Learning Agreement content</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Preparing for academic year (AY) 2026/27</a:t>
            </a:r>
          </a:p>
          <a:p>
            <a:pPr marL="457200" indent="-457200">
              <a:buFont typeface="Arial" panose="020B0604020202020204" pitchFamily="34" charset="0"/>
              <a:buChar char="•"/>
            </a:pPr>
            <a:r>
              <a:rPr lang="en-GB" sz="2000" b="0" dirty="0">
                <a:latin typeface="Calibri" panose="020F0502020204030204" pitchFamily="34" charset="0"/>
                <a:ea typeface="Calibri" panose="020F0502020204030204" pitchFamily="34" charset="0"/>
                <a:cs typeface="Calibri" panose="020F0502020204030204" pitchFamily="34" charset="0"/>
              </a:rPr>
              <a:t>Service update</a:t>
            </a:r>
          </a:p>
          <a:p>
            <a:endParaRPr lang="en-GB" sz="2000" dirty="0">
              <a:latin typeface="Helvetica" panose="020B0604020202020204" pitchFamily="34" charset="0"/>
              <a:cs typeface="Helvetica" panose="020B0604020202020204" pitchFamily="34" charset="0"/>
            </a:endParaRPr>
          </a:p>
          <a:p>
            <a:endParaRPr lang="en-GB" sz="2000" dirty="0"/>
          </a:p>
        </p:txBody>
      </p:sp>
      <p:sp>
        <p:nvSpPr>
          <p:cNvPr id="4" name="Title 3">
            <a:extLst>
              <a:ext uri="{FF2B5EF4-FFF2-40B4-BE49-F238E27FC236}">
                <a16:creationId xmlns:a16="http://schemas.microsoft.com/office/drawing/2014/main" id="{F2631D2F-5757-A6DD-5E3D-B4DC334E37B3}"/>
              </a:ext>
            </a:extLst>
          </p:cNvPr>
          <p:cNvSpPr>
            <a:spLocks noGrp="1"/>
          </p:cNvSpPr>
          <p:nvPr>
            <p:ph type="title"/>
          </p:nvPr>
        </p:nvSpPr>
        <p:spPr>
          <a:xfrm>
            <a:off x="655093" y="621793"/>
            <a:ext cx="5320834" cy="1024128"/>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Agenda</a:t>
            </a:r>
            <a:r>
              <a:rPr lang="en-GB" dirty="0">
                <a:latin typeface="Calibri" panose="020F0502020204030204" pitchFamily="34" charset="0"/>
                <a:ea typeface="Calibri" panose="020F0502020204030204" pitchFamily="34" charset="0"/>
                <a:cs typeface="Calibri" panose="020F0502020204030204" pitchFamily="34" charset="0"/>
              </a:rPr>
              <a:t> </a:t>
            </a:r>
          </a:p>
        </p:txBody>
      </p:sp>
      <p:pic>
        <p:nvPicPr>
          <p:cNvPr id="5" name="Picture 2" descr="Pencil Means Written Agendas Schedules ...">
            <a:extLst>
              <a:ext uri="{FF2B5EF4-FFF2-40B4-BE49-F238E27FC236}">
                <a16:creationId xmlns:a16="http://schemas.microsoft.com/office/drawing/2014/main" id="{8FF52C50-F8A9-D20C-C483-CCF50BEEE229}"/>
              </a:ext>
            </a:extLst>
          </p:cNvPr>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8035" r="8035"/>
          <a:stretch>
            <a:fillRect/>
          </a:stretch>
        </p:blipFill>
        <p:spPr bwMode="auto">
          <a:xfrm>
            <a:off x="8639175" y="2219325"/>
            <a:ext cx="2897732" cy="2790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476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A01DA16-CD53-48E4-823A-64CBB2CB0888}"/>
              </a:ext>
            </a:extLst>
          </p:cNvPr>
          <p:cNvSpPr txBox="1"/>
          <p:nvPr/>
        </p:nvSpPr>
        <p:spPr>
          <a:xfrm>
            <a:off x="516600" y="1979669"/>
            <a:ext cx="1789045"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Remove</a:t>
            </a:r>
          </a:p>
        </p:txBody>
      </p:sp>
      <p:sp>
        <p:nvSpPr>
          <p:cNvPr id="8" name="Arrow: Right 7">
            <a:extLst>
              <a:ext uri="{FF2B5EF4-FFF2-40B4-BE49-F238E27FC236}">
                <a16:creationId xmlns:a16="http://schemas.microsoft.com/office/drawing/2014/main" id="{6FD50A69-CA55-4D99-AB46-9E67F977DC85}"/>
              </a:ext>
            </a:extLst>
          </p:cNvPr>
          <p:cNvSpPr/>
          <p:nvPr/>
        </p:nvSpPr>
        <p:spPr>
          <a:xfrm>
            <a:off x="2305646" y="1943241"/>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50A727F-9A2D-4E0A-9347-324EBE018149}"/>
              </a:ext>
            </a:extLst>
          </p:cNvPr>
          <p:cNvSpPr txBox="1"/>
          <p:nvPr/>
        </p:nvSpPr>
        <p:spPr>
          <a:xfrm>
            <a:off x="5055196" y="1833559"/>
            <a:ext cx="6434545" cy="707886"/>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should only remove a student if they have not signed a learning agreement.</a:t>
            </a:r>
          </a:p>
        </p:txBody>
      </p:sp>
      <p:sp>
        <p:nvSpPr>
          <p:cNvPr id="10" name="TextBox 9">
            <a:extLst>
              <a:ext uri="{FF2B5EF4-FFF2-40B4-BE49-F238E27FC236}">
                <a16:creationId xmlns:a16="http://schemas.microsoft.com/office/drawing/2014/main" id="{179747D9-0605-40D7-9C2B-D563AB0E5E44}"/>
              </a:ext>
            </a:extLst>
          </p:cNvPr>
          <p:cNvSpPr txBox="1"/>
          <p:nvPr/>
        </p:nvSpPr>
        <p:spPr>
          <a:xfrm>
            <a:off x="468173" y="3415044"/>
            <a:ext cx="1696280"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Stop</a:t>
            </a:r>
          </a:p>
        </p:txBody>
      </p:sp>
      <p:sp>
        <p:nvSpPr>
          <p:cNvPr id="11" name="Arrow: Right 10">
            <a:extLst>
              <a:ext uri="{FF2B5EF4-FFF2-40B4-BE49-F238E27FC236}">
                <a16:creationId xmlns:a16="http://schemas.microsoft.com/office/drawing/2014/main" id="{D8B5D07D-8D4A-4139-8A76-B15939CCD46D}"/>
              </a:ext>
            </a:extLst>
          </p:cNvPr>
          <p:cNvSpPr/>
          <p:nvPr/>
        </p:nvSpPr>
        <p:spPr>
          <a:xfrm>
            <a:off x="2305646" y="3379251"/>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CDC2D926-A96B-46B0-8836-CAD3E3A289D5}"/>
              </a:ext>
            </a:extLst>
          </p:cNvPr>
          <p:cNvSpPr txBox="1"/>
          <p:nvPr/>
        </p:nvSpPr>
        <p:spPr>
          <a:xfrm>
            <a:off x="5016183" y="3013509"/>
            <a:ext cx="6460543" cy="1323439"/>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a student leaves the learning centre permanently, you must stop the EMA Agreement. This will place a stop on the student record. You then no longer need to record attendance, and no more payments will be made.</a:t>
            </a:r>
          </a:p>
        </p:txBody>
      </p:sp>
      <p:sp>
        <p:nvSpPr>
          <p:cNvPr id="13" name="Arrow: Right 12">
            <a:extLst>
              <a:ext uri="{FF2B5EF4-FFF2-40B4-BE49-F238E27FC236}">
                <a16:creationId xmlns:a16="http://schemas.microsoft.com/office/drawing/2014/main" id="{FE95D189-B14C-4202-86A2-35786BEC4BFC}"/>
              </a:ext>
            </a:extLst>
          </p:cNvPr>
          <p:cNvSpPr/>
          <p:nvPr/>
        </p:nvSpPr>
        <p:spPr>
          <a:xfrm>
            <a:off x="2305646" y="5209122"/>
            <a:ext cx="2173356" cy="52322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6FFF42D-D35D-4A68-AD7E-70B18D2FEB5A}"/>
              </a:ext>
            </a:extLst>
          </p:cNvPr>
          <p:cNvSpPr txBox="1"/>
          <p:nvPr/>
        </p:nvSpPr>
        <p:spPr>
          <a:xfrm>
            <a:off x="5029199" y="4809013"/>
            <a:ext cx="6460543" cy="1323439"/>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should suspend EMA Agreements for students who are absent long term from the learning centre and you are unsure if their absence will be permanent. You can then reactivate the EMA Agreement if they return.</a:t>
            </a:r>
          </a:p>
        </p:txBody>
      </p:sp>
      <p:sp>
        <p:nvSpPr>
          <p:cNvPr id="5" name="TextBox 4">
            <a:extLst>
              <a:ext uri="{FF2B5EF4-FFF2-40B4-BE49-F238E27FC236}">
                <a16:creationId xmlns:a16="http://schemas.microsoft.com/office/drawing/2014/main" id="{D3005225-72D5-AD4A-FECB-E4E3C3AA40FD}"/>
              </a:ext>
            </a:extLst>
          </p:cNvPr>
          <p:cNvSpPr txBox="1"/>
          <p:nvPr/>
        </p:nvSpPr>
        <p:spPr>
          <a:xfrm>
            <a:off x="468173" y="938752"/>
            <a:ext cx="11021568" cy="400110"/>
          </a:xfrm>
          <a:prstGeom prst="rect">
            <a:avLst/>
          </a:prstGeom>
          <a:no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Under what circumstances should I use remove, stop, suspend?</a:t>
            </a:r>
          </a:p>
        </p:txBody>
      </p:sp>
      <p:sp>
        <p:nvSpPr>
          <p:cNvPr id="2" name="TextBox 1">
            <a:extLst>
              <a:ext uri="{FF2B5EF4-FFF2-40B4-BE49-F238E27FC236}">
                <a16:creationId xmlns:a16="http://schemas.microsoft.com/office/drawing/2014/main" id="{828C4934-9001-9182-6E03-551461B4838F}"/>
              </a:ext>
            </a:extLst>
          </p:cNvPr>
          <p:cNvSpPr txBox="1"/>
          <p:nvPr/>
        </p:nvSpPr>
        <p:spPr>
          <a:xfrm>
            <a:off x="516600" y="5270677"/>
            <a:ext cx="1696280" cy="400110"/>
          </a:xfrm>
          <a:prstGeom prst="rect">
            <a:avLst/>
          </a:prstGeom>
          <a:no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Suspend</a:t>
            </a:r>
          </a:p>
        </p:txBody>
      </p:sp>
    </p:spTree>
    <p:extLst>
      <p:ext uri="{BB962C8B-B14F-4D97-AF65-F5344CB8AC3E}">
        <p14:creationId xmlns:p14="http://schemas.microsoft.com/office/powerpoint/2010/main" val="3728615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89A93-6DE9-5EA2-1F23-DB9EFBC31CE0}"/>
              </a:ext>
            </a:extLst>
          </p:cNvPr>
          <p:cNvSpPr>
            <a:spLocks noGrp="1"/>
          </p:cNvSpPr>
          <p:nvPr>
            <p:ph type="body" sz="quarter" idx="4294967295"/>
          </p:nvPr>
        </p:nvSpPr>
        <p:spPr>
          <a:xfrm>
            <a:off x="415636" y="1384300"/>
            <a:ext cx="6953774" cy="2197100"/>
          </a:xfrm>
          <a:prstGeom prst="rect">
            <a:avLst/>
          </a:prstGeom>
        </p:spPr>
        <p:txBody>
          <a:bodyPr/>
          <a:lstStyle/>
          <a:p>
            <a:pPr marL="0" lvl="0" indent="0">
              <a:buNone/>
            </a:pPr>
            <a:r>
              <a:rPr lang="en-GB" sz="2000" dirty="0">
                <a:solidFill>
                  <a:schemeClr val="bg1"/>
                </a:solidFill>
                <a:latin typeface="Helvetica" panose="020B0604020202020204" pitchFamily="34" charset="0"/>
                <a:cs typeface="Helvetica" panose="020B0604020202020204" pitchFamily="34" charset="0"/>
              </a:rPr>
              <a:t>   </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Delivered enhancements</a:t>
            </a:r>
            <a:endParaRPr lang="en-GB" sz="20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Missing evidence and information added to the LC Portal – Jan 26</a:t>
            </a: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Removal of restriction on LC users being able to update previous AY apps – Sept 25</a:t>
            </a:r>
          </a:p>
          <a:p>
            <a:pPr lvl="1"/>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Extenuating Circumstances indicator on EMA Wales and WGLG attendance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w</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orklist </a:t>
            </a: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GB" sz="2000" b="0" dirty="0">
                <a:solidFill>
                  <a:schemeClr val="bg1"/>
                </a:solidFill>
                <a:latin typeface="Calibri" panose="020F0502020204030204" pitchFamily="34" charset="0"/>
                <a:ea typeface="Calibri" panose="020F0502020204030204" pitchFamily="34" charset="0"/>
                <a:cs typeface="Calibri" panose="020F0502020204030204" pitchFamily="34" charset="0"/>
              </a:rPr>
              <a:t>creen and confirm attendance screen – Aug 25</a:t>
            </a:r>
          </a:p>
          <a:p>
            <a:endParaRPr lang="en-GB" dirty="0"/>
          </a:p>
        </p:txBody>
      </p:sp>
      <p:sp>
        <p:nvSpPr>
          <p:cNvPr id="3" name="Title 2">
            <a:extLst>
              <a:ext uri="{FF2B5EF4-FFF2-40B4-BE49-F238E27FC236}">
                <a16:creationId xmlns:a16="http://schemas.microsoft.com/office/drawing/2014/main" id="{D02E12AB-FE36-4C2B-92EE-9F0CB7833BA1}"/>
              </a:ext>
            </a:extLst>
          </p:cNvPr>
          <p:cNvSpPr>
            <a:spLocks noGrp="1"/>
          </p:cNvSpPr>
          <p:nvPr>
            <p:ph type="title" idx="4294967295"/>
          </p:nvPr>
        </p:nvSpPr>
        <p:spPr>
          <a:xfrm>
            <a:off x="271697" y="377444"/>
            <a:ext cx="7097713" cy="7493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System enhancements</a:t>
            </a:r>
          </a:p>
        </p:txBody>
      </p:sp>
      <p:pic>
        <p:nvPicPr>
          <p:cNvPr id="1026" name="Picture 2" descr="Delivery &amp; Returns | very.co.uk">
            <a:extLst>
              <a:ext uri="{FF2B5EF4-FFF2-40B4-BE49-F238E27FC236}">
                <a16:creationId xmlns:a16="http://schemas.microsoft.com/office/drawing/2014/main" id="{4A72FD13-F947-29DB-3714-503EC86FF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5293" y="1231392"/>
            <a:ext cx="2847975" cy="16002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a:extLst>
              <a:ext uri="{FF2B5EF4-FFF2-40B4-BE49-F238E27FC236}">
                <a16:creationId xmlns:a16="http://schemas.microsoft.com/office/drawing/2014/main" id="{58817DBD-F4B2-CCCC-0717-65DE1420070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a:extLst>
              <a:ext uri="{FF2B5EF4-FFF2-40B4-BE49-F238E27FC236}">
                <a16:creationId xmlns:a16="http://schemas.microsoft.com/office/drawing/2014/main" id="{285F1A24-4DDD-75C5-E679-BA955656DEEB}"/>
              </a:ext>
            </a:extLst>
          </p:cNvPr>
          <p:cNvSpPr>
            <a:spLocks noChangeAspect="1" noChangeArrowheads="1"/>
          </p:cNvSpPr>
          <p:nvPr/>
        </p:nvSpPr>
        <p:spPr bwMode="auto">
          <a:xfrm>
            <a:off x="6096000" y="3429000"/>
            <a:ext cx="2197608" cy="21976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a:extLst>
              <a:ext uri="{FF2B5EF4-FFF2-40B4-BE49-F238E27FC236}">
                <a16:creationId xmlns:a16="http://schemas.microsoft.com/office/drawing/2014/main" id="{F13DB6B6-9E8E-4A91-B8BA-8C7BB7EEF220}"/>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a:extLst>
              <a:ext uri="{FF2B5EF4-FFF2-40B4-BE49-F238E27FC236}">
                <a16:creationId xmlns:a16="http://schemas.microsoft.com/office/drawing/2014/main" id="{0CAE0464-07C9-910F-D092-3FF2CC2D275A}"/>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B8A97FC1-47FF-28A8-87A2-AC9D92271E96}"/>
              </a:ext>
            </a:extLst>
          </p:cNvPr>
          <p:cNvPicPr>
            <a:picLocks noChangeAspect="1"/>
          </p:cNvPicPr>
          <p:nvPr/>
        </p:nvPicPr>
        <p:blipFill>
          <a:blip r:embed="rId4"/>
          <a:srcRect l="21925" t="9493" r="22339" b="11974"/>
          <a:stretch/>
        </p:blipFill>
        <p:spPr>
          <a:xfrm>
            <a:off x="8446008" y="3276600"/>
            <a:ext cx="2148720" cy="3237186"/>
          </a:xfrm>
          <a:prstGeom prst="rect">
            <a:avLst/>
          </a:prstGeom>
        </p:spPr>
      </p:pic>
      <p:sp>
        <p:nvSpPr>
          <p:cNvPr id="9" name="TextBox 8">
            <a:extLst>
              <a:ext uri="{FF2B5EF4-FFF2-40B4-BE49-F238E27FC236}">
                <a16:creationId xmlns:a16="http://schemas.microsoft.com/office/drawing/2014/main" id="{1106DAAF-02EB-9503-C6DD-BEB13FF489D3}"/>
              </a:ext>
            </a:extLst>
          </p:cNvPr>
          <p:cNvSpPr txBox="1"/>
          <p:nvPr/>
        </p:nvSpPr>
        <p:spPr>
          <a:xfrm>
            <a:off x="655090" y="4285024"/>
            <a:ext cx="6953773" cy="1631216"/>
          </a:xfrm>
          <a:prstGeom prst="rect">
            <a:avLst/>
          </a:prstGeom>
          <a:noFill/>
        </p:spPr>
        <p:txBody>
          <a:bodyPr wrap="square" rtlCol="0">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Enhancements on our wish list </a:t>
            </a:r>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Re-set average days – if an application is awaiting information, the average days are still counting (typically when they have been sample checked)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WGLG to mirror EMA (adding links and removals)</a:t>
            </a:r>
          </a:p>
        </p:txBody>
      </p:sp>
    </p:spTree>
    <p:extLst>
      <p:ext uri="{BB962C8B-B14F-4D97-AF65-F5344CB8AC3E}">
        <p14:creationId xmlns:p14="http://schemas.microsoft.com/office/powerpoint/2010/main" val="231456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4D2E-A455-F7CA-67DF-F68E24B793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4F7512-7A97-970F-165C-B7334A00EDB0}"/>
              </a:ext>
            </a:extLst>
          </p:cNvPr>
          <p:cNvSpPr>
            <a:spLocks noGrp="1"/>
          </p:cNvSpPr>
          <p:nvPr>
            <p:ph type="title"/>
          </p:nvPr>
        </p:nvSpPr>
        <p:spPr>
          <a:xfrm>
            <a:off x="723331" y="2789828"/>
            <a:ext cx="5944888" cy="889131"/>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Learning Agreements</a:t>
            </a:r>
          </a:p>
        </p:txBody>
      </p:sp>
    </p:spTree>
    <p:extLst>
      <p:ext uri="{BB962C8B-B14F-4D97-AF65-F5344CB8AC3E}">
        <p14:creationId xmlns:p14="http://schemas.microsoft.com/office/powerpoint/2010/main" val="1347501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0E42F8-2712-19CF-1FDF-FDF1D32F4E38}"/>
              </a:ext>
            </a:extLst>
          </p:cNvPr>
          <p:cNvSpPr txBox="1"/>
          <p:nvPr/>
        </p:nvSpPr>
        <p:spPr>
          <a:xfrm>
            <a:off x="262507" y="182881"/>
            <a:ext cx="6706883" cy="707886"/>
          </a:xfrm>
          <a:prstGeom prst="rect">
            <a:avLst/>
          </a:prstGeom>
          <a:noFill/>
        </p:spPr>
        <p:txBody>
          <a:bodyPr wrap="square" rtlCol="0">
            <a:spAutoFit/>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review July 2024</a:t>
            </a:r>
          </a:p>
        </p:txBody>
      </p:sp>
      <p:sp>
        <p:nvSpPr>
          <p:cNvPr id="4" name="Oval 3">
            <a:extLst>
              <a:ext uri="{FF2B5EF4-FFF2-40B4-BE49-F238E27FC236}">
                <a16:creationId xmlns:a16="http://schemas.microsoft.com/office/drawing/2014/main" id="{257B605A-256A-1E4D-6B3B-844BA04EFA40}"/>
              </a:ext>
            </a:extLst>
          </p:cNvPr>
          <p:cNvSpPr/>
          <p:nvPr/>
        </p:nvSpPr>
        <p:spPr>
          <a:xfrm>
            <a:off x="721895" y="2454440"/>
            <a:ext cx="4754880" cy="2040558"/>
          </a:xfrm>
          <a:prstGeom prst="ellipse">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latin typeface="Helvetica" panose="020B0604020202020204" pitchFamily="34" charset="0"/>
                <a:cs typeface="Helvetica" panose="020B0604020202020204" pitchFamily="34" charset="0"/>
              </a:rPr>
              <a:t>Students must have 100% attendance. They cannot miss one registration or one lesson. If they do, they do not get the payment.</a:t>
            </a:r>
            <a:endParaRPr lang="en-GB" dirty="0"/>
          </a:p>
        </p:txBody>
      </p:sp>
      <p:sp>
        <p:nvSpPr>
          <p:cNvPr id="5" name="Oval 4">
            <a:extLst>
              <a:ext uri="{FF2B5EF4-FFF2-40B4-BE49-F238E27FC236}">
                <a16:creationId xmlns:a16="http://schemas.microsoft.com/office/drawing/2014/main" id="{878B3CEB-C74A-C3FA-5BBD-546F12FC97FA}"/>
              </a:ext>
            </a:extLst>
          </p:cNvPr>
          <p:cNvSpPr/>
          <p:nvPr/>
        </p:nvSpPr>
        <p:spPr>
          <a:xfrm>
            <a:off x="5938786" y="2454440"/>
            <a:ext cx="5428649" cy="2040555"/>
          </a:xfrm>
          <a:prstGeom prst="ellipse">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sz="1400" dirty="0"/>
          </a:p>
          <a:p>
            <a:pPr algn="ctr"/>
            <a:r>
              <a:rPr lang="en-GB" sz="1300" dirty="0">
                <a:latin typeface="Helvetica" panose="020B0604020202020204" pitchFamily="34" charset="0"/>
                <a:cs typeface="Helvetica" panose="020B0604020202020204" pitchFamily="34" charset="0"/>
              </a:rPr>
              <a:t>Missed payments was the biggest issue raised by EMA recipients over the course of the review and this was found to cause much anxiety and concern for learners. Learners considered it particularly unfair that they lost the total £40 payment for only having missed one lesson or registration period.</a:t>
            </a:r>
          </a:p>
          <a:p>
            <a:pPr algn="ctr"/>
            <a:endParaRPr lang="en-GB" dirty="0"/>
          </a:p>
        </p:txBody>
      </p:sp>
      <p:sp>
        <p:nvSpPr>
          <p:cNvPr id="6" name="Oval 5">
            <a:extLst>
              <a:ext uri="{FF2B5EF4-FFF2-40B4-BE49-F238E27FC236}">
                <a16:creationId xmlns:a16="http://schemas.microsoft.com/office/drawing/2014/main" id="{891638B6-C014-3BE6-F4CF-1CEFC1B53AD2}"/>
              </a:ext>
            </a:extLst>
          </p:cNvPr>
          <p:cNvSpPr/>
          <p:nvPr/>
        </p:nvSpPr>
        <p:spPr>
          <a:xfrm>
            <a:off x="721895" y="4634564"/>
            <a:ext cx="4754880" cy="2040555"/>
          </a:xfrm>
          <a:prstGeom prst="ellipse">
            <a:avLst/>
          </a:prstGeom>
          <a:ln>
            <a:solidFill>
              <a:schemeClr val="tx2"/>
            </a:solidFill>
          </a:ln>
        </p:spPr>
        <p:style>
          <a:lnRef idx="3">
            <a:schemeClr val="lt1"/>
          </a:lnRef>
          <a:fillRef idx="1">
            <a:schemeClr val="accent4"/>
          </a:fillRef>
          <a:effectRef idx="1">
            <a:schemeClr val="accent4"/>
          </a:effectRef>
          <a:fontRef idx="minor">
            <a:schemeClr val="lt1"/>
          </a:fontRef>
        </p:style>
        <p:txBody>
          <a:bodyPr rtlCol="0" anchor="ctr"/>
          <a:lstStyle/>
          <a:p>
            <a:pPr algn="ctr"/>
            <a:r>
              <a:rPr lang="en-GB" dirty="0">
                <a:latin typeface="Helvetica" panose="020B0604020202020204" pitchFamily="34" charset="0"/>
                <a:cs typeface="Helvetica" panose="020B0604020202020204" pitchFamily="34" charset="0"/>
              </a:rPr>
              <a:t>Some schools only require learners to be present for their lessons whereas others require them to be present for registration sessions as well. </a:t>
            </a:r>
          </a:p>
        </p:txBody>
      </p:sp>
      <p:sp>
        <p:nvSpPr>
          <p:cNvPr id="7" name="Oval 6">
            <a:extLst>
              <a:ext uri="{FF2B5EF4-FFF2-40B4-BE49-F238E27FC236}">
                <a16:creationId xmlns:a16="http://schemas.microsoft.com/office/drawing/2014/main" id="{61E8B96E-C119-C24E-977A-C01A7E152585}"/>
              </a:ext>
            </a:extLst>
          </p:cNvPr>
          <p:cNvSpPr/>
          <p:nvPr/>
        </p:nvSpPr>
        <p:spPr>
          <a:xfrm>
            <a:off x="5938786" y="4634563"/>
            <a:ext cx="5428649" cy="2040555"/>
          </a:xfrm>
          <a:prstGeom prst="ellipse">
            <a:avLst/>
          </a:prstGeom>
          <a:solidFill>
            <a:schemeClr val="accent5">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1600" dirty="0">
                <a:solidFill>
                  <a:schemeClr val="bg1"/>
                </a:solidFill>
                <a:latin typeface="Helvetica" panose="020B0604020202020204" pitchFamily="34" charset="0"/>
                <a:cs typeface="Helvetica" panose="020B0604020202020204" pitchFamily="34" charset="0"/>
              </a:rPr>
              <a:t>Members of the FEI Student Service Network called for more consistent guidance around attendance as the current guidance was open to interpretation and resulted in an inequitable offer for learners.</a:t>
            </a:r>
            <a:endParaRPr lang="en-GB" dirty="0">
              <a:solidFill>
                <a:schemeClr val="bg1"/>
              </a:solidFill>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76F81126-2185-C715-FA42-2D98422505A1}"/>
              </a:ext>
            </a:extLst>
          </p:cNvPr>
          <p:cNvSpPr txBox="1"/>
          <p:nvPr/>
        </p:nvSpPr>
        <p:spPr>
          <a:xfrm>
            <a:off x="345635" y="1303271"/>
            <a:ext cx="10703292" cy="707886"/>
          </a:xfrm>
          <a:prstGeom prst="rect">
            <a:avLst/>
          </a:prstGeom>
          <a:noFill/>
        </p:spPr>
        <p:txBody>
          <a:bodyPr wrap="square" rtlCol="0">
            <a:spAutoFit/>
          </a:bodyPr>
          <a:lstStyle/>
          <a:p>
            <a:r>
              <a:rPr lang="en-GB" sz="2000" dirty="0">
                <a:solidFill>
                  <a:schemeClr val="bg1"/>
                </a:solidFill>
                <a:latin typeface="Helvetica" panose="020B0604020202020204" pitchFamily="34" charset="0"/>
                <a:cs typeface="Helvetica" panose="020B0604020202020204" pitchFamily="34" charset="0"/>
              </a:rPr>
              <a:t>Student Finance Wales (SFW) guidance – focus on being fair and reasonable when determining attendance status</a:t>
            </a:r>
            <a:endParaRPr lang="en-GB" sz="2000" dirty="0">
              <a:solidFill>
                <a:schemeClr val="bg1"/>
              </a:solidFill>
            </a:endParaRPr>
          </a:p>
        </p:txBody>
      </p:sp>
    </p:spTree>
    <p:extLst>
      <p:ext uri="{BB962C8B-B14F-4D97-AF65-F5344CB8AC3E}">
        <p14:creationId xmlns:p14="http://schemas.microsoft.com/office/powerpoint/2010/main" val="516668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D5DC787-A941-77A2-461C-754DA498B5B4}"/>
              </a:ext>
            </a:extLst>
          </p:cNvPr>
          <p:cNvSpPr txBox="1">
            <a:spLocks/>
          </p:cNvSpPr>
          <p:nvPr/>
        </p:nvSpPr>
        <p:spPr>
          <a:xfrm>
            <a:off x="-298384" y="278554"/>
            <a:ext cx="8518357" cy="73750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a:latin typeface="Helvetica" panose="020B0604020202020204" pitchFamily="34" charset="0"/>
                <a:cs typeface="Helvetica" panose="020B0604020202020204" pitchFamily="34" charset="0"/>
              </a:rPr>
              <a:t> </a:t>
            </a:r>
            <a:r>
              <a:rPr lang="en-GB" sz="4000" b="1" dirty="0">
                <a:solidFill>
                  <a:srgbClr val="ABE338"/>
                </a:solidFill>
                <a:latin typeface="Helvetica" panose="020B0604020202020204" pitchFamily="34" charset="0"/>
                <a:cs typeface="Helvetica" panose="020B0604020202020204" pitchFamily="34" charset="0"/>
              </a:rPr>
              <a:t>Learning Agreement example </a:t>
            </a:r>
          </a:p>
        </p:txBody>
      </p:sp>
      <p:sp>
        <p:nvSpPr>
          <p:cNvPr id="5" name="TextBox 4">
            <a:extLst>
              <a:ext uri="{FF2B5EF4-FFF2-40B4-BE49-F238E27FC236}">
                <a16:creationId xmlns:a16="http://schemas.microsoft.com/office/drawing/2014/main" id="{66D7BDBA-E886-FB15-9F3F-A458CFC5B73B}"/>
              </a:ext>
            </a:extLst>
          </p:cNvPr>
          <p:cNvSpPr txBox="1"/>
          <p:nvPr/>
        </p:nvSpPr>
        <p:spPr>
          <a:xfrm flipH="1">
            <a:off x="359596" y="647307"/>
            <a:ext cx="11361349" cy="4985980"/>
          </a:xfrm>
          <a:prstGeom prst="rect">
            <a:avLst/>
          </a:prstGeom>
          <a:noFill/>
        </p:spPr>
        <p:txBody>
          <a:bodyPr wrap="square" rtlCol="0">
            <a:spAutoFit/>
          </a:bodyPr>
          <a:lstStyle/>
          <a:p>
            <a:pPr marL="342900" indent="-342900">
              <a:buFontTx/>
              <a:buChar char="-"/>
            </a:pPr>
            <a:endParaRPr lang="en-GB" sz="2000" dirty="0"/>
          </a:p>
          <a:p>
            <a:pPr marL="342900" indent="-342900">
              <a:buFontTx/>
              <a:buChar char="-"/>
            </a:pPr>
            <a:endParaRPr lang="en-GB" sz="2000" dirty="0"/>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To receive your EMA you must attend 100% of your timetabled lessons.</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Authorised absences can be considered as in attendance. A list of these can be provided by your school or college. The school or college has discretion if they believe the absence not to be genuine.</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you are ill, you can self certify for up to 5 days in a row. After this evidence such as a medical certificate will need to be provided.</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Any unauthorised absences will result in nonpayment of EMA (evidence to support an unauthorised absence may be accepted within 3 weeks of the absence).</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Any holidays authorised during term times will not be eligible for EMA payment.</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You must be studying a course of a minimum of 12 hours to be eligible for EMA. For example, if the student is expected to attend for 20 hours, they must attend for 20 hours.</a:t>
            </a:r>
          </a:p>
          <a:p>
            <a:pPr marL="342900" indent="-342900">
              <a:buFont typeface="Arial" panose="020B0604020202020204" pitchFamily="34" charset="0"/>
              <a:buChar char="•"/>
            </a:pP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If you wish to appeal an attendance confirmation decision, please ask the learning centre for further guidance. </a:t>
            </a:r>
            <a:endParaRPr lang="en-GB" sz="20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endParaRPr lang="en-GB" sz="2000" b="1" dirty="0">
              <a:solidFill>
                <a:srgbClr val="ABE338"/>
              </a:solidFill>
              <a:latin typeface="Helvetica" panose="020B0604020202020204" pitchFamily="34" charset="0"/>
              <a:cs typeface="Helvetica" panose="020B0604020202020204" pitchFamily="34" charset="0"/>
            </a:endParaRPr>
          </a:p>
          <a:p>
            <a:endParaRPr lang="en-GB" b="1" dirty="0">
              <a:solidFill>
                <a:srgbClr val="ABE338"/>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45909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366CC-FA78-E961-EB71-EF854CBB6462}"/>
              </a:ext>
            </a:extLst>
          </p:cNvPr>
          <p:cNvSpPr>
            <a:spLocks noGrp="1"/>
          </p:cNvSpPr>
          <p:nvPr>
            <p:ph type="title"/>
          </p:nvPr>
        </p:nvSpPr>
        <p:spPr>
          <a:xfrm>
            <a:off x="723331" y="3072384"/>
            <a:ext cx="6445565" cy="1709928"/>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Government updates</a:t>
            </a:r>
          </a:p>
        </p:txBody>
      </p:sp>
    </p:spTree>
    <p:extLst>
      <p:ext uri="{BB962C8B-B14F-4D97-AF65-F5344CB8AC3E}">
        <p14:creationId xmlns:p14="http://schemas.microsoft.com/office/powerpoint/2010/main" val="1389139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1F1041-29E1-8619-3E64-7F036A800074}"/>
              </a:ext>
            </a:extLst>
          </p:cNvPr>
          <p:cNvSpPr>
            <a:spLocks noGrp="1"/>
          </p:cNvSpPr>
          <p:nvPr>
            <p:ph type="body" sz="quarter" idx="4294967295"/>
          </p:nvPr>
        </p:nvSpPr>
        <p:spPr>
          <a:xfrm>
            <a:off x="429491" y="554572"/>
            <a:ext cx="11101574" cy="5769226"/>
          </a:xfrm>
          <a:prstGeom prst="rect">
            <a:avLst/>
          </a:prstGeom>
        </p:spPr>
        <p:txBody>
          <a:bodyPr/>
          <a:lstStyle/>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The Welsh Government is increasing the household income thresholds for EMA for AY 2026/27</a:t>
            </a:r>
            <a:endParaRPr lang="en-GB" sz="1600"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New household income thresholds for EMA Wales new and continuing students from academic year 2026/27: </a:t>
            </a:r>
          </a:p>
          <a:p>
            <a:pPr marL="457200" lvl="1" indent="0">
              <a:buNone/>
            </a:pPr>
            <a:r>
              <a:rPr lang="en-GB" sz="12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£24,570 if the student is the only child in the household (previously £23,400)</a:t>
            </a:r>
          </a:p>
          <a:p>
            <a:pPr marL="457200" lvl="1" indent="0">
              <a:buNone/>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£27,273 if there is at least one other dependent child eligible for Child Benefit in the household (previously £25,974)</a:t>
            </a: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Bereaved partners of Gurkhas and Hong Kong veterans</a:t>
            </a:r>
            <a:r>
              <a:rPr lang="en-US" sz="16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Wales)</a:t>
            </a: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From AY 2026/27, bereaved partners and their children, of Gurkhas and Hong Kong military veterans discharged before 1 July 1997 will be eligible for full student support, aligned with the existing “protected partner” category. They will not need to meet the three‑year ordinary residence rule but must be ordinarily resident in Wales on the first day of the academic year and in the UK and Islands since their most recent grant of leave.</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Leave under the ARR (Afghan Response Route)</a:t>
            </a:r>
            <a:endParaRPr lang="en-GB" sz="1600" dirty="0">
              <a:solidFill>
                <a:srgbClr val="ABE338"/>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From AY 2025/26 (England &amp; NI) and AY 2026/27 (Wales), students with leave under ARR (Afghan Response Route) and their eligible family members can apply for all student finance products (FE, UG, PG) without meeting the three-year ordinary residence requirement. Eligible statuses include Indefinite Leave to Remain (ILR) and Indefinite Leave to Enter (ILE). This applies to new and continuing students from the effective dates. This aligns ARR with other Afghan protection schemes for equal access to funding.</a:t>
            </a:r>
            <a:r>
              <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600" b="1" dirty="0">
                <a:solidFill>
                  <a:srgbClr val="ABE338"/>
                </a:solidFill>
                <a:latin typeface="Calibri" panose="020F0502020204030204" pitchFamily="34" charset="0"/>
                <a:ea typeface="Calibri" panose="020F0502020204030204" pitchFamily="34" charset="0"/>
                <a:cs typeface="Calibri" panose="020F0502020204030204" pitchFamily="34" charset="0"/>
              </a:rPr>
              <a:t>EMA applicants can provide NINO for income assessment</a:t>
            </a:r>
          </a:p>
          <a:p>
            <a:pPr marL="285750" indent="-285750">
              <a:buFont typeface="Arial" panose="020B0604020202020204" pitchFamily="34" charset="0"/>
              <a:buChar char="•"/>
            </a:pP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 change will be introduced for students and sponsors’ income to be verified by National Insurance number without having to provide any financial information (this will mirror the process for HE)</a:t>
            </a:r>
          </a:p>
          <a:p>
            <a:pPr marL="0" indent="0">
              <a:buNone/>
            </a:pPr>
            <a:r>
              <a:rPr lang="en-GB" sz="1600" b="1" u="sng" dirty="0">
                <a:solidFill>
                  <a:srgbClr val="ABE338"/>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Response to the Independent Review of the Welsh Government Learning Grant </a:t>
            </a:r>
            <a:endParaRPr lang="en-GB" sz="1600" b="1"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Published March 2026</a:t>
            </a:r>
          </a:p>
          <a:p>
            <a:pPr marL="285750" indent="-285750">
              <a:buFont typeface="Arial" panose="020B0604020202020204" pitchFamily="34" charset="0"/>
              <a:buChar char="•"/>
            </a:pPr>
            <a:endParaRPr lang="en-GB" sz="1600"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solidFill>
                <a:schemeClr val="bg1"/>
              </a:solidFill>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a:p>
            <a:r>
              <a:rPr lang="en-US" dirty="0">
                <a:latin typeface="Helvetica" panose="020B0604020202020204" pitchFamily="34" charset="0"/>
                <a:cs typeface="Helvetica" panose="020B0604020202020204" pitchFamily="34" charset="0"/>
              </a:rPr>
              <a:t>​</a:t>
            </a:r>
            <a:endParaRPr lang="en-GB" dirty="0">
              <a:latin typeface="Helvetica" panose="020B0604020202020204" pitchFamily="34" charset="0"/>
              <a:cs typeface="Helvetica" panose="020B0604020202020204" pitchFamily="34" charset="0"/>
            </a:endParaRPr>
          </a:p>
          <a:p>
            <a:pPr marL="285750" indent="-285750">
              <a:buFont typeface="Arial" panose="020B0604020202020204" pitchFamily="34" charset="0"/>
              <a:buChar char="•"/>
            </a:pPr>
            <a:endParaRPr lang="en-GB"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911887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964AC-0465-DFFD-A0F1-9011CE383BE8}"/>
              </a:ext>
            </a:extLst>
          </p:cNvPr>
          <p:cNvSpPr>
            <a:spLocks noGrp="1"/>
          </p:cNvSpPr>
          <p:nvPr>
            <p:ph type="title"/>
          </p:nvPr>
        </p:nvSpPr>
        <p:spPr>
          <a:xfrm>
            <a:off x="723331" y="2871216"/>
            <a:ext cx="6564437" cy="849884"/>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Important dates</a:t>
            </a:r>
          </a:p>
        </p:txBody>
      </p:sp>
    </p:spTree>
    <p:extLst>
      <p:ext uri="{BB962C8B-B14F-4D97-AF65-F5344CB8AC3E}">
        <p14:creationId xmlns:p14="http://schemas.microsoft.com/office/powerpoint/2010/main" val="10201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2876F1-21E7-6A03-5AE2-9A656F8C9995}"/>
              </a:ext>
            </a:extLst>
          </p:cNvPr>
          <p:cNvSpPr>
            <a:spLocks noGrp="1"/>
          </p:cNvSpPr>
          <p:nvPr>
            <p:ph type="body" sz="quarter" idx="4294967295"/>
          </p:nvPr>
        </p:nvSpPr>
        <p:spPr>
          <a:xfrm>
            <a:off x="401781" y="960438"/>
            <a:ext cx="9325543" cy="5897562"/>
          </a:xfrm>
          <a:prstGeom prst="rect">
            <a:avLst/>
          </a:prstGeom>
          <a:noFill/>
        </p:spPr>
        <p:txBody>
          <a:bodyPr/>
          <a:lstStyle/>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16</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March </a:t>
            </a: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 Little book of EMA and Guide to WGLG delivered to larger colleges</a:t>
            </a:r>
          </a:p>
          <a:p>
            <a:pPr marL="342900" indent="-342900">
              <a:buFont typeface="Wingdings" panose="05000000000000000000" pitchFamily="2" charset="2"/>
              <a:buChar char="Ø"/>
            </a:pP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23</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March </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EMA/WGLG application forms delivered as set out</a:t>
            </a:r>
          </a:p>
          <a:p>
            <a:pPr marL="342900" indent="-342900">
              <a:buFont typeface="Wingdings" panose="05000000000000000000" pitchFamily="2" charset="2"/>
              <a:buChar char="Ø"/>
            </a:pP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27</a:t>
            </a:r>
            <a:r>
              <a:rPr lang="en-GB" sz="1800" b="1" baseline="30000" dirty="0">
                <a:solidFill>
                  <a:srgbClr val="ABE338"/>
                </a:solidFill>
                <a:latin typeface="Calibri" panose="020F0502020204030204" pitchFamily="34" charset="0"/>
                <a:ea typeface="Calibri" panose="020F0502020204030204" pitchFamily="34" charset="0"/>
                <a:cs typeface="Calibri" panose="020F0502020204030204" pitchFamily="34" charset="0"/>
              </a:rPr>
              <a:t> </a:t>
            </a: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April </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AY 2026/27 application launch</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Learning agreements </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and n</a:t>
            </a:r>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ominated learning agreements fo</a:t>
            </a:r>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r AY 20</a:t>
            </a:r>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26/27</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Auto rollover</a:t>
            </a:r>
            <a:endPar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b="0" dirty="0">
                <a:solidFill>
                  <a:schemeClr val="bg1"/>
                </a:solidFill>
                <a:latin typeface="Calibri" panose="020F0502020204030204" pitchFamily="34" charset="0"/>
                <a:ea typeface="Calibri" panose="020F0502020204030204" pitchFamily="34" charset="0"/>
                <a:cs typeface="Calibri" panose="020F0502020204030204" pitchFamily="34" charset="0"/>
              </a:rPr>
              <a:t>Apply now posters</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Payment information guide</a:t>
            </a:r>
          </a:p>
          <a:p>
            <a:endPar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en-GB" sz="1800" b="1" dirty="0">
                <a:solidFill>
                  <a:srgbClr val="ABE338"/>
                </a:solidFill>
                <a:latin typeface="Calibri" panose="020F0502020204030204" pitchFamily="34" charset="0"/>
                <a:ea typeface="Calibri" panose="020F0502020204030204" pitchFamily="34" charset="0"/>
                <a:cs typeface="Calibri" panose="020F0502020204030204" pitchFamily="34" charset="0"/>
              </a:rPr>
              <a:t>7 September</a:t>
            </a: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AY 2026/27 EMA/WGLG academic year start date </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600" dirty="0">
                <a:solidFill>
                  <a:schemeClr val="bg1"/>
                </a:solidFill>
                <a:latin typeface="Calibri" panose="020F0502020204030204" pitchFamily="34" charset="0"/>
                <a:ea typeface="Calibri" panose="020F0502020204030204" pitchFamily="34" charset="0"/>
                <a:cs typeface="Calibri" panose="020F0502020204030204" pitchFamily="34" charset="0"/>
              </a:rPr>
              <a:t>This is when we begin to count the 10-day period for students to sign their learning agreements</a:t>
            </a:r>
            <a:endParaRPr lang="en-GB" sz="1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9844935-E187-3B0B-ADF5-6573CD1009FC}"/>
              </a:ext>
            </a:extLst>
          </p:cNvPr>
          <p:cNvPicPr>
            <a:picLocks noChangeAspect="1"/>
          </p:cNvPicPr>
          <p:nvPr/>
        </p:nvPicPr>
        <p:blipFill>
          <a:blip r:embed="rId3"/>
          <a:srcRect l="3434" r="4083" b="3055"/>
          <a:stretch>
            <a:fillRect/>
          </a:stretch>
        </p:blipFill>
        <p:spPr>
          <a:xfrm>
            <a:off x="8837184" y="354724"/>
            <a:ext cx="2995448" cy="4183583"/>
          </a:xfrm>
          <a:prstGeom prst="rect">
            <a:avLst/>
          </a:prstGeom>
        </p:spPr>
      </p:pic>
      <p:pic>
        <p:nvPicPr>
          <p:cNvPr id="1028" name="Picture 4" descr="LAUNCH - Diagnostic Tools">
            <a:extLst>
              <a:ext uri="{FF2B5EF4-FFF2-40B4-BE49-F238E27FC236}">
                <a16:creationId xmlns:a16="http://schemas.microsoft.com/office/drawing/2014/main" id="{4E49635D-7574-C938-3FBB-BCD5FCBA36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24433" r="3011" b="27072"/>
          <a:stretch>
            <a:fillRect/>
          </a:stretch>
        </p:blipFill>
        <p:spPr bwMode="auto">
          <a:xfrm>
            <a:off x="9138568" y="4822088"/>
            <a:ext cx="2392680" cy="896113"/>
          </a:xfrm>
          <a:prstGeom prst="rect">
            <a:avLst/>
          </a:prstGeom>
          <a:solidFill>
            <a:srgbClr val="FFC000"/>
          </a:solidFill>
          <a:ln>
            <a:noFill/>
          </a:ln>
        </p:spPr>
      </p:pic>
    </p:spTree>
    <p:extLst>
      <p:ext uri="{BB962C8B-B14F-4D97-AF65-F5344CB8AC3E}">
        <p14:creationId xmlns:p14="http://schemas.microsoft.com/office/powerpoint/2010/main" val="430735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EE985C-25CA-FED4-3979-EE97E68B18BA}"/>
              </a:ext>
            </a:extLst>
          </p:cNvPr>
          <p:cNvSpPr>
            <a:spLocks noGrp="1"/>
          </p:cNvSpPr>
          <p:nvPr>
            <p:ph type="title"/>
          </p:nvPr>
        </p:nvSpPr>
        <p:spPr>
          <a:xfrm>
            <a:off x="248691" y="2759311"/>
            <a:ext cx="8726652" cy="2880360"/>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AY 2025/26 service update </a:t>
            </a:r>
            <a:br>
              <a:rPr lang="en-GB" sz="4000" dirty="0">
                <a:latin typeface="Calibri" panose="020F0502020204030204" pitchFamily="34" charset="0"/>
                <a:ea typeface="Calibri" panose="020F0502020204030204" pitchFamily="34" charset="0"/>
                <a:cs typeface="Calibri" panose="020F0502020204030204" pitchFamily="34" charset="0"/>
              </a:rPr>
            </a:br>
            <a:endParaRPr lang="en-GB" sz="4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3606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6E8755-2903-ED32-0CBE-CF1FFA9CBDBC}"/>
              </a:ext>
            </a:extLst>
          </p:cNvPr>
          <p:cNvSpPr>
            <a:spLocks noGrp="1"/>
          </p:cNvSpPr>
          <p:nvPr>
            <p:ph type="title" idx="4294967295"/>
          </p:nvPr>
        </p:nvSpPr>
        <p:spPr>
          <a:xfrm>
            <a:off x="282632" y="347749"/>
            <a:ext cx="5114925" cy="2413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Service standards</a:t>
            </a:r>
            <a:br>
              <a:rPr lang="en-GB"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92361114-6C3D-9F72-3EA3-AD5E65B9EC06}"/>
              </a:ext>
            </a:extLst>
          </p:cNvPr>
          <p:cNvSpPr>
            <a:spLocks noGrp="1"/>
          </p:cNvSpPr>
          <p:nvPr>
            <p:ph type="body" sz="quarter" idx="4294967295"/>
          </p:nvPr>
        </p:nvSpPr>
        <p:spPr>
          <a:xfrm>
            <a:off x="282632" y="1554249"/>
            <a:ext cx="11219557" cy="1755649"/>
          </a:xfrm>
          <a:prstGeom prst="rect">
            <a:avLst/>
          </a:prstGeom>
        </p:spPr>
        <p:txBody>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You can monitor your Learning Centre’s performance against the service standards at any point of the year. You can:</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See how your Learning Centre is performing against the Welsh average</a:t>
            </a:r>
          </a:p>
          <a:p>
            <a:pPr marL="285750" marR="0" lvl="0" indent="-2857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Check to see how many applications you have had over the years</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Let’s take a look on the next slide</a:t>
            </a:r>
          </a:p>
          <a:p>
            <a:pPr marL="0" indent="0">
              <a:buNone/>
            </a:pPr>
            <a:endParaRPr lang="en-GB" dirty="0">
              <a:solidFill>
                <a:schemeClr val="bg1">
                  <a:lumMod val="95000"/>
                </a:schemeClr>
              </a:solidFill>
              <a:latin typeface="Helvetica" panose="020B0604020202020204" pitchFamily="34" charset="0"/>
              <a:cs typeface="Helvetica" panose="020B0604020202020204" pitchFamily="34" charset="0"/>
            </a:endParaRPr>
          </a:p>
        </p:txBody>
      </p:sp>
      <p:pic>
        <p:nvPicPr>
          <p:cNvPr id="2" name="Picture 4" descr="From Reviews to Performance Management.">
            <a:extLst>
              <a:ext uri="{FF2B5EF4-FFF2-40B4-BE49-F238E27FC236}">
                <a16:creationId xmlns:a16="http://schemas.microsoft.com/office/drawing/2014/main" id="{23574F14-AF97-C726-CC09-C21E040478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1074" y="4384675"/>
            <a:ext cx="4023359" cy="175564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17+ Thousand Self Service Sign Royalty-Free Images, Stock Photos &amp; Pictures  | Shutterstock">
            <a:extLst>
              <a:ext uri="{FF2B5EF4-FFF2-40B4-BE49-F238E27FC236}">
                <a16:creationId xmlns:a16="http://schemas.microsoft.com/office/drawing/2014/main" id="{0B79AFBF-842C-E4D0-5927-FF6C5C879D6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05" t="16363" r="3285" b="25793"/>
          <a:stretch>
            <a:fillRect/>
          </a:stretch>
        </p:blipFill>
        <p:spPr bwMode="auto">
          <a:xfrm>
            <a:off x="6096000" y="4491164"/>
            <a:ext cx="5114926" cy="1542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04204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C998AF-587F-FA39-57D8-998284C9D2AA}"/>
              </a:ext>
            </a:extLst>
          </p:cNvPr>
          <p:cNvSpPr txBox="1"/>
          <p:nvPr/>
        </p:nvSpPr>
        <p:spPr>
          <a:xfrm>
            <a:off x="67376" y="77002"/>
            <a:ext cx="6863776" cy="707886"/>
          </a:xfrm>
          <a:prstGeom prst="rect">
            <a:avLst/>
          </a:prstGeom>
          <a:noFill/>
        </p:spPr>
        <p:txBody>
          <a:bodyPr wrap="square" rtlCol="0">
            <a:spAutoFit/>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Service standards </a:t>
            </a:r>
          </a:p>
        </p:txBody>
      </p:sp>
      <p:graphicFrame>
        <p:nvGraphicFramePr>
          <p:cNvPr id="4" name="Table 3">
            <a:extLst>
              <a:ext uri="{FF2B5EF4-FFF2-40B4-BE49-F238E27FC236}">
                <a16:creationId xmlns:a16="http://schemas.microsoft.com/office/drawing/2014/main" id="{DA01ECCD-0543-3E70-6EAB-8675B86369C2}"/>
              </a:ext>
            </a:extLst>
          </p:cNvPr>
          <p:cNvGraphicFramePr>
            <a:graphicFrameLocks noGrp="1"/>
          </p:cNvGraphicFramePr>
          <p:nvPr>
            <p:extLst>
              <p:ext uri="{D42A27DB-BD31-4B8C-83A1-F6EECF244321}">
                <p14:modId xmlns:p14="http://schemas.microsoft.com/office/powerpoint/2010/main" val="3420702383"/>
              </p:ext>
            </p:extLst>
          </p:nvPr>
        </p:nvGraphicFramePr>
        <p:xfrm>
          <a:off x="457200" y="969265"/>
          <a:ext cx="11275996" cy="5422390"/>
        </p:xfrm>
        <a:graphic>
          <a:graphicData uri="http://schemas.openxmlformats.org/drawingml/2006/table">
            <a:tbl>
              <a:tblPr bandRow="1">
                <a:tableStyleId>{5C22544A-7EE6-4342-B048-85BDC9FD1C3A}</a:tableStyleId>
              </a:tblPr>
              <a:tblGrid>
                <a:gridCol w="4143108">
                  <a:extLst>
                    <a:ext uri="{9D8B030D-6E8A-4147-A177-3AD203B41FA5}">
                      <a16:colId xmlns:a16="http://schemas.microsoft.com/office/drawing/2014/main" val="2067117600"/>
                    </a:ext>
                  </a:extLst>
                </a:gridCol>
                <a:gridCol w="7132888">
                  <a:extLst>
                    <a:ext uri="{9D8B030D-6E8A-4147-A177-3AD203B41FA5}">
                      <a16:colId xmlns:a16="http://schemas.microsoft.com/office/drawing/2014/main" val="1726100402"/>
                    </a:ext>
                  </a:extLst>
                </a:gridCol>
              </a:tblGrid>
              <a:tr h="476725">
                <a:tc>
                  <a:txBody>
                    <a:bodyPr/>
                    <a:lstStyle/>
                    <a:p>
                      <a:pPr algn="ctr"/>
                      <a:r>
                        <a:rPr lang="en-GB" sz="1600" dirty="0">
                          <a:solidFill>
                            <a:schemeClr val="bg1"/>
                          </a:solidFill>
                          <a:latin typeface="Helvetica" panose="020B0604020202020204" pitchFamily="34" charset="0"/>
                          <a:cs typeface="Helvetica" panose="020B0604020202020204" pitchFamily="34" charset="0"/>
                        </a:rPr>
                        <a:t>Service measure</a:t>
                      </a:r>
                    </a:p>
                  </a:txBody>
                  <a:tcPr marL="68580" marR="68580" marT="34290" marB="34290" anchor="ctr">
                    <a:solidFill>
                      <a:srgbClr val="00877C"/>
                    </a:solidFill>
                  </a:tcPr>
                </a:tc>
                <a:tc>
                  <a:txBody>
                    <a:bodyPr/>
                    <a:lstStyle/>
                    <a:p>
                      <a:pPr algn="ctr"/>
                      <a:r>
                        <a:rPr lang="en-GB" sz="1600" dirty="0">
                          <a:solidFill>
                            <a:schemeClr val="bg1"/>
                          </a:solidFill>
                          <a:latin typeface="Helvetica" panose="020B0604020202020204" pitchFamily="34" charset="0"/>
                          <a:cs typeface="Helvetica" panose="020B0604020202020204" pitchFamily="34" charset="0"/>
                        </a:rPr>
                        <a:t>Standard</a:t>
                      </a:r>
                    </a:p>
                  </a:txBody>
                  <a:tcPr marL="68580" marR="68580" marT="34290" marB="34290" anchor="ctr">
                    <a:solidFill>
                      <a:srgbClr val="00877C"/>
                    </a:solidFill>
                  </a:tcPr>
                </a:tc>
                <a:extLst>
                  <a:ext uri="{0D108BD9-81ED-4DB2-BD59-A6C34878D82A}">
                    <a16:rowId xmlns:a16="http://schemas.microsoft.com/office/drawing/2014/main" val="2913309747"/>
                  </a:ext>
                </a:extLst>
              </a:tr>
              <a:tr h="1553212">
                <a:tc>
                  <a:txBody>
                    <a:bodyPr/>
                    <a:lstStyle/>
                    <a:p>
                      <a:pPr algn="ctr"/>
                      <a:r>
                        <a:rPr lang="en-GB" sz="1600" b="1" dirty="0">
                          <a:latin typeface="Helvetica" panose="020B0604020202020204" pitchFamily="34" charset="0"/>
                          <a:cs typeface="Helvetica" panose="020B0604020202020204" pitchFamily="34" charset="0"/>
                        </a:rPr>
                        <a:t>Learning Agreement Confirmations</a:t>
                      </a: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New students:</a:t>
                      </a:r>
                      <a:r>
                        <a:rPr lang="en-GB" sz="1600" b="1" baseline="0" dirty="0">
                          <a:latin typeface="Helvetica" panose="020B0604020202020204" pitchFamily="34" charset="0"/>
                          <a:cs typeface="Helvetica" panose="020B0604020202020204" pitchFamily="34" charset="0"/>
                        </a:rPr>
                        <a:t> 100% w</a:t>
                      </a:r>
                      <a:r>
                        <a:rPr lang="en-GB" sz="1600" b="1" dirty="0">
                          <a:latin typeface="Helvetica" panose="020B0604020202020204" pitchFamily="34" charset="0"/>
                          <a:cs typeface="Helvetica" panose="020B0604020202020204" pitchFamily="34" charset="0"/>
                        </a:rPr>
                        <a:t>ithin</a:t>
                      </a:r>
                      <a:r>
                        <a:rPr lang="en-GB" sz="1600" b="1" baseline="0" dirty="0">
                          <a:latin typeface="Helvetica" panose="020B0604020202020204" pitchFamily="34" charset="0"/>
                          <a:cs typeface="Helvetica" panose="020B0604020202020204" pitchFamily="34" charset="0"/>
                        </a:rPr>
                        <a:t> 10 working days of an approved application (SLC provides start date)</a:t>
                      </a:r>
                    </a:p>
                    <a:p>
                      <a:pPr algn="ctr"/>
                      <a:endParaRPr lang="en-GB" sz="1600" b="1" baseline="0" dirty="0">
                        <a:latin typeface="Helvetica" panose="020B0604020202020204" pitchFamily="34" charset="0"/>
                        <a:cs typeface="Helvetica" panose="020B0604020202020204" pitchFamily="34" charset="0"/>
                      </a:endParaRPr>
                    </a:p>
                    <a:p>
                      <a:pPr algn="ctr"/>
                      <a:r>
                        <a:rPr lang="en-GB" sz="1600" b="1" baseline="0" dirty="0">
                          <a:latin typeface="Helvetica" panose="020B0604020202020204" pitchFamily="34" charset="0"/>
                          <a:cs typeface="Helvetica" panose="020B0604020202020204" pitchFamily="34" charset="0"/>
                        </a:rPr>
                        <a:t>Returning students: 100% within 10 working days from the first full week of academic year – (SLC provides start date)</a:t>
                      </a: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1378406697"/>
                  </a:ext>
                </a:extLst>
              </a:tr>
              <a:tr h="1413447">
                <a:tc>
                  <a:txBody>
                    <a:bodyPr/>
                    <a:lstStyle/>
                    <a:p>
                      <a:pPr algn="ctr"/>
                      <a:r>
                        <a:rPr lang="en-GB" sz="1600" b="1" dirty="0">
                          <a:latin typeface="Helvetica" panose="020B0604020202020204" pitchFamily="34" charset="0"/>
                          <a:cs typeface="Helvetica" panose="020B0604020202020204" pitchFamily="34" charset="0"/>
                        </a:rPr>
                        <a:t>Attendance Confirmations</a:t>
                      </a: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EMA: 100% attendance</a:t>
                      </a:r>
                      <a:r>
                        <a:rPr lang="en-GB" sz="1600" b="1" baseline="0" dirty="0">
                          <a:latin typeface="Helvetica" panose="020B0604020202020204" pitchFamily="34" charset="0"/>
                          <a:cs typeface="Helvetica" panose="020B0604020202020204" pitchFamily="34" charset="0"/>
                        </a:rPr>
                        <a:t> c</a:t>
                      </a:r>
                      <a:r>
                        <a:rPr lang="en-GB" sz="1600" b="1" dirty="0">
                          <a:latin typeface="Helvetica" panose="020B0604020202020204" pitchFamily="34" charset="0"/>
                          <a:cs typeface="Helvetica" panose="020B0604020202020204" pitchFamily="34" charset="0"/>
                        </a:rPr>
                        <a:t>onfirmations weekly</a:t>
                      </a:r>
                    </a:p>
                    <a:p>
                      <a:pPr algn="l"/>
                      <a:r>
                        <a:rPr lang="en-GB" sz="1600" b="1" dirty="0">
                          <a:latin typeface="Helvetica" panose="020B0604020202020204" pitchFamily="34" charset="0"/>
                          <a:cs typeface="Helvetica" panose="020B0604020202020204" pitchFamily="34" charset="0"/>
                        </a:rPr>
                        <a:t>                                   </a:t>
                      </a:r>
                    </a:p>
                    <a:p>
                      <a:pPr algn="l"/>
                      <a:r>
                        <a:rPr lang="en-GB" sz="1600" b="1" dirty="0">
                          <a:latin typeface="Helvetica" panose="020B0604020202020204" pitchFamily="34" charset="0"/>
                          <a:cs typeface="Helvetica" panose="020B0604020202020204" pitchFamily="34" charset="0"/>
                        </a:rPr>
                        <a:t>                                    WGLG</a:t>
                      </a:r>
                      <a:r>
                        <a:rPr lang="en-GB" sz="1600" b="1" baseline="0" dirty="0">
                          <a:latin typeface="Helvetica" panose="020B0604020202020204" pitchFamily="34" charset="0"/>
                          <a:cs typeface="Helvetica" panose="020B0604020202020204" pitchFamily="34" charset="0"/>
                        </a:rPr>
                        <a:t> FE: 50% Oct/Feb/May</a:t>
                      </a:r>
                    </a:p>
                    <a:p>
                      <a:pPr algn="l"/>
                      <a:r>
                        <a:rPr lang="en-GB" sz="1600" b="1" baseline="0" dirty="0">
                          <a:latin typeface="Helvetica" panose="020B0604020202020204" pitchFamily="34" charset="0"/>
                          <a:cs typeface="Helvetica" panose="020B0604020202020204" pitchFamily="34" charset="0"/>
                        </a:rPr>
                        <a:t>                                         100% Dec/March/June</a:t>
                      </a:r>
                    </a:p>
                    <a:p>
                      <a:pPr algn="ctr"/>
                      <a:endParaRPr lang="en-GB" sz="1600" b="1" baseline="0"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2599062472"/>
                  </a:ext>
                </a:extLst>
              </a:tr>
              <a:tr h="490287">
                <a:tc>
                  <a:txBody>
                    <a:bodyPr/>
                    <a:lstStyle/>
                    <a:p>
                      <a:pPr algn="ctr"/>
                      <a:r>
                        <a:rPr lang="en-GB" sz="1600" b="1" dirty="0">
                          <a:latin typeface="Helvetica" panose="020B0604020202020204" pitchFamily="34" charset="0"/>
                          <a:cs typeface="Helvetica" panose="020B0604020202020204" pitchFamily="34" charset="0"/>
                        </a:rPr>
                        <a:t>Notice</a:t>
                      </a:r>
                      <a:r>
                        <a:rPr lang="en-GB" sz="1600" b="1" baseline="0" dirty="0">
                          <a:latin typeface="Helvetica" panose="020B0604020202020204" pitchFamily="34" charset="0"/>
                          <a:cs typeface="Helvetica" panose="020B0604020202020204" pitchFamily="34" charset="0"/>
                        </a:rPr>
                        <a:t> of Changes (WGLG FE)</a:t>
                      </a: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algn="ctr"/>
                      <a:r>
                        <a:rPr lang="en-GB" sz="1600" b="1" dirty="0">
                          <a:latin typeface="Helvetica" panose="020B0604020202020204" pitchFamily="34" charset="0"/>
                          <a:cs typeface="Helvetica" panose="020B0604020202020204" pitchFamily="34" charset="0"/>
                        </a:rPr>
                        <a:t>100% within 10 working</a:t>
                      </a:r>
                      <a:r>
                        <a:rPr lang="en-GB" sz="1600" b="1" baseline="0" dirty="0">
                          <a:latin typeface="Helvetica" panose="020B0604020202020204" pitchFamily="34" charset="0"/>
                          <a:cs typeface="Helvetica" panose="020B0604020202020204" pitchFamily="34" charset="0"/>
                        </a:rPr>
                        <a:t> days (from when the change occurred)</a:t>
                      </a: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1001634654"/>
                  </a:ext>
                </a:extLst>
              </a:tr>
              <a:tr h="878176">
                <a:tc>
                  <a:txBody>
                    <a:bodyPr/>
                    <a:lstStyle/>
                    <a:p>
                      <a:pPr algn="ctr"/>
                      <a:r>
                        <a:rPr lang="en-GB" sz="1600" b="1" dirty="0">
                          <a:latin typeface="Helvetica" panose="020B0604020202020204" pitchFamily="34" charset="0"/>
                          <a:cs typeface="Helvetica" panose="020B0604020202020204" pitchFamily="34" charset="0"/>
                        </a:rPr>
                        <a:t>Removals</a:t>
                      </a:r>
                    </a:p>
                    <a:p>
                      <a:pPr algn="ctr"/>
                      <a:r>
                        <a:rPr lang="en-GB" sz="1600" b="1" dirty="0">
                          <a:latin typeface="Helvetica" panose="020B0604020202020204" pitchFamily="34" charset="0"/>
                          <a:cs typeface="Helvetica" panose="020B0604020202020204" pitchFamily="34" charset="0"/>
                        </a:rPr>
                        <a:t>(Outstanding</a:t>
                      </a:r>
                      <a:r>
                        <a:rPr lang="en-GB" sz="1600" b="1" baseline="0" dirty="0">
                          <a:latin typeface="Helvetica" panose="020B0604020202020204" pitchFamily="34" charset="0"/>
                          <a:cs typeface="Helvetica" panose="020B0604020202020204" pitchFamily="34" charset="0"/>
                        </a:rPr>
                        <a:t> Learning Agreements)</a:t>
                      </a:r>
                      <a:endParaRPr lang="en-GB" sz="1600" b="1" dirty="0">
                        <a:latin typeface="Helvetica" panose="020B0604020202020204" pitchFamily="34" charset="0"/>
                        <a:cs typeface="Helvetica"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100% within 10 working</a:t>
                      </a:r>
                      <a:r>
                        <a:rPr lang="en-GB" sz="1600" b="1" baseline="0" dirty="0">
                          <a:latin typeface="Helvetica" panose="020B0604020202020204" pitchFamily="34" charset="0"/>
                          <a:cs typeface="Helvetica" panose="020B0604020202020204" pitchFamily="34" charset="0"/>
                        </a:rPr>
                        <a:t> days of approved application by first full week of academic year</a:t>
                      </a:r>
                      <a:endParaRPr lang="en-GB" sz="1600" b="1" dirty="0">
                        <a:latin typeface="Helvetica" panose="020B0604020202020204" pitchFamily="34" charset="0"/>
                        <a:cs typeface="Helvetica" panose="020B0604020202020204" pitchFamily="34" charset="0"/>
                      </a:endParaRPr>
                    </a:p>
                    <a:p>
                      <a:pPr algn="ct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772322286"/>
                  </a:ext>
                </a:extLst>
              </a:tr>
              <a:tr h="61054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Withdrawals</a:t>
                      </a:r>
                    </a:p>
                    <a:p>
                      <a:pPr marL="0" marR="0" indent="0" algn="ctr" defTabSz="914400" rtl="0" eaLnBrk="1" fontAlgn="auto" latinLnBrk="0" hangingPunct="1">
                        <a:lnSpc>
                          <a:spcPct val="100000"/>
                        </a:lnSpc>
                        <a:spcBef>
                          <a:spcPts val="0"/>
                        </a:spcBef>
                        <a:spcAft>
                          <a:spcPts val="0"/>
                        </a:spcAft>
                        <a:buClrTx/>
                        <a:buSzTx/>
                        <a:buFontTx/>
                        <a:buNone/>
                        <a:tabLst/>
                        <a:defRPr/>
                      </a:pPr>
                      <a:endParaRPr lang="en-GB" sz="1600" b="1" dirty="0">
                        <a:latin typeface="Helvetica" panose="020B0604020202020204" pitchFamily="34" charset="0"/>
                        <a:cs typeface="Helvetica" panose="020B0604020202020204" pitchFamily="34"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600" b="1" dirty="0">
                          <a:latin typeface="Helvetica" panose="020B0604020202020204" pitchFamily="34" charset="0"/>
                          <a:cs typeface="Helvetica" panose="020B0604020202020204" pitchFamily="34" charset="0"/>
                        </a:rPr>
                        <a:t>100% within 30 working days</a:t>
                      </a:r>
                    </a:p>
                    <a:p>
                      <a:pPr algn="ctr"/>
                      <a:endParaRPr lang="en-GB" sz="1600" b="1" dirty="0">
                        <a:latin typeface="Helvetica" panose="020B0604020202020204" pitchFamily="34" charset="0"/>
                        <a:cs typeface="Helvetica" panose="020B0604020202020204" pitchFamily="34" charset="0"/>
                      </a:endParaRPr>
                    </a:p>
                  </a:txBody>
                  <a:tcPr marL="68580" marR="68580" marT="34290" marB="34290" anchor="ctr"/>
                </a:tc>
                <a:extLst>
                  <a:ext uri="{0D108BD9-81ED-4DB2-BD59-A6C34878D82A}">
                    <a16:rowId xmlns:a16="http://schemas.microsoft.com/office/drawing/2014/main" val="2654821217"/>
                  </a:ext>
                </a:extLst>
              </a:tr>
            </a:tbl>
          </a:graphicData>
        </a:graphic>
      </p:graphicFrame>
    </p:spTree>
    <p:extLst>
      <p:ext uri="{BB962C8B-B14F-4D97-AF65-F5344CB8AC3E}">
        <p14:creationId xmlns:p14="http://schemas.microsoft.com/office/powerpoint/2010/main" val="2774423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E355C-F446-123C-F5C4-9C671CC417F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8D734DEA-93F6-0D1F-7A24-2C79222D2630}"/>
              </a:ext>
            </a:extLst>
          </p:cNvPr>
          <p:cNvSpPr>
            <a:spLocks noGrp="1"/>
          </p:cNvSpPr>
          <p:nvPr>
            <p:ph type="title" idx="4294967295"/>
          </p:nvPr>
        </p:nvSpPr>
        <p:spPr>
          <a:xfrm>
            <a:off x="267840" y="283697"/>
            <a:ext cx="9418638"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attendance confirmations</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AC92B14-6641-B2C6-07B8-89A40C9D7E5B}"/>
              </a:ext>
            </a:extLst>
          </p:cNvPr>
          <p:cNvSpPr txBox="1"/>
          <p:nvPr/>
        </p:nvSpPr>
        <p:spPr>
          <a:xfrm>
            <a:off x="267840" y="1556287"/>
            <a:ext cx="8082664" cy="369332"/>
          </a:xfrm>
          <a:prstGeom prst="rect">
            <a:avLst/>
          </a:prstGeom>
          <a:noFill/>
        </p:spPr>
        <p:txBody>
          <a:bodyPr wrap="square" rtlCol="0">
            <a:spAutoFit/>
          </a:bodyPr>
          <a:lstStyle/>
          <a:p>
            <a:r>
              <a:rPr lang="en-GB" dirty="0">
                <a:solidFill>
                  <a:schemeClr val="bg1"/>
                </a:solidFill>
                <a:latin typeface="Helvetica" panose="020B0604020202020204" pitchFamily="34" charset="0"/>
                <a:cs typeface="Helvetica" panose="020B0604020202020204" pitchFamily="34" charset="0"/>
              </a:rPr>
              <a:t>December 2025</a:t>
            </a:r>
          </a:p>
        </p:txBody>
      </p:sp>
      <p:graphicFrame>
        <p:nvGraphicFramePr>
          <p:cNvPr id="6" name="Object 5">
            <a:extLst>
              <a:ext uri="{FF2B5EF4-FFF2-40B4-BE49-F238E27FC236}">
                <a16:creationId xmlns:a16="http://schemas.microsoft.com/office/drawing/2014/main" id="{FE5A3FF4-6E37-4B17-99AC-235569E5D323}"/>
              </a:ext>
            </a:extLst>
          </p:cNvPr>
          <p:cNvGraphicFramePr>
            <a:graphicFrameLocks noChangeAspect="1"/>
          </p:cNvGraphicFramePr>
          <p:nvPr>
            <p:extLst>
              <p:ext uri="{D42A27DB-BD31-4B8C-83A1-F6EECF244321}">
                <p14:modId xmlns:p14="http://schemas.microsoft.com/office/powerpoint/2010/main" val="251731274"/>
              </p:ext>
            </p:extLst>
          </p:nvPr>
        </p:nvGraphicFramePr>
        <p:xfrm>
          <a:off x="9686478" y="1045697"/>
          <a:ext cx="1113971" cy="999323"/>
        </p:xfrm>
        <a:graphic>
          <a:graphicData uri="http://schemas.openxmlformats.org/presentationml/2006/ole">
            <mc:AlternateContent xmlns:mc="http://schemas.openxmlformats.org/markup-compatibility/2006">
              <mc:Choice xmlns:v="urn:schemas-microsoft-com:vml" Requires="v">
                <p:oleObj name="Worksheet" r:id="rId3" imgW="819113" imgH="927217" progId="Excel.Sheet.12">
                  <p:embed/>
                </p:oleObj>
              </mc:Choice>
              <mc:Fallback>
                <p:oleObj name="Worksheet" r:id="rId3" imgW="819113" imgH="927217" progId="Excel.Sheet.12">
                  <p:embed/>
                  <p:pic>
                    <p:nvPicPr>
                      <p:cNvPr id="6" name="Object 5">
                        <a:extLst>
                          <a:ext uri="{FF2B5EF4-FFF2-40B4-BE49-F238E27FC236}">
                            <a16:creationId xmlns:a16="http://schemas.microsoft.com/office/drawing/2014/main" id="{FE5A3FF4-6E37-4B17-99AC-235569E5D323}"/>
                          </a:ext>
                        </a:extLst>
                      </p:cNvPr>
                      <p:cNvPicPr/>
                      <p:nvPr/>
                    </p:nvPicPr>
                    <p:blipFill>
                      <a:blip r:embed="rId4"/>
                      <a:stretch>
                        <a:fillRect/>
                      </a:stretch>
                    </p:blipFill>
                    <p:spPr>
                      <a:xfrm>
                        <a:off x="9686478" y="1045697"/>
                        <a:ext cx="1113971" cy="999323"/>
                      </a:xfrm>
                      <a:prstGeom prst="rect">
                        <a:avLst/>
                      </a:prstGeom>
                    </p:spPr>
                  </p:pic>
                </p:oleObj>
              </mc:Fallback>
            </mc:AlternateContent>
          </a:graphicData>
        </a:graphic>
      </p:graphicFrame>
      <p:graphicFrame>
        <p:nvGraphicFramePr>
          <p:cNvPr id="4" name="Table 3">
            <a:extLst>
              <a:ext uri="{FF2B5EF4-FFF2-40B4-BE49-F238E27FC236}">
                <a16:creationId xmlns:a16="http://schemas.microsoft.com/office/drawing/2014/main" id="{D19CA70E-502D-57DC-A608-993443F98B7C}"/>
              </a:ext>
            </a:extLst>
          </p:cNvPr>
          <p:cNvGraphicFramePr>
            <a:graphicFrameLocks noGrp="1"/>
          </p:cNvGraphicFramePr>
          <p:nvPr>
            <p:extLst>
              <p:ext uri="{D42A27DB-BD31-4B8C-83A1-F6EECF244321}">
                <p14:modId xmlns:p14="http://schemas.microsoft.com/office/powerpoint/2010/main" val="2289293892"/>
              </p:ext>
            </p:extLst>
          </p:nvPr>
        </p:nvGraphicFramePr>
        <p:xfrm>
          <a:off x="312478" y="1978429"/>
          <a:ext cx="8082665" cy="3176270"/>
        </p:xfrm>
        <a:graphic>
          <a:graphicData uri="http://schemas.openxmlformats.org/drawingml/2006/table">
            <a:tbl>
              <a:tblPr/>
              <a:tblGrid>
                <a:gridCol w="885357">
                  <a:extLst>
                    <a:ext uri="{9D8B030D-6E8A-4147-A177-3AD203B41FA5}">
                      <a16:colId xmlns:a16="http://schemas.microsoft.com/office/drawing/2014/main" val="2719160479"/>
                    </a:ext>
                  </a:extLst>
                </a:gridCol>
                <a:gridCol w="892829">
                  <a:extLst>
                    <a:ext uri="{9D8B030D-6E8A-4147-A177-3AD203B41FA5}">
                      <a16:colId xmlns:a16="http://schemas.microsoft.com/office/drawing/2014/main" val="2680540083"/>
                    </a:ext>
                  </a:extLst>
                </a:gridCol>
                <a:gridCol w="781324">
                  <a:extLst>
                    <a:ext uri="{9D8B030D-6E8A-4147-A177-3AD203B41FA5}">
                      <a16:colId xmlns:a16="http://schemas.microsoft.com/office/drawing/2014/main" val="936384244"/>
                    </a:ext>
                  </a:extLst>
                </a:gridCol>
                <a:gridCol w="969920">
                  <a:extLst>
                    <a:ext uri="{9D8B030D-6E8A-4147-A177-3AD203B41FA5}">
                      <a16:colId xmlns:a16="http://schemas.microsoft.com/office/drawing/2014/main" val="3146865577"/>
                    </a:ext>
                  </a:extLst>
                </a:gridCol>
                <a:gridCol w="829845">
                  <a:extLst>
                    <a:ext uri="{9D8B030D-6E8A-4147-A177-3AD203B41FA5}">
                      <a16:colId xmlns:a16="http://schemas.microsoft.com/office/drawing/2014/main" val="1876056251"/>
                    </a:ext>
                  </a:extLst>
                </a:gridCol>
                <a:gridCol w="828999">
                  <a:extLst>
                    <a:ext uri="{9D8B030D-6E8A-4147-A177-3AD203B41FA5}">
                      <a16:colId xmlns:a16="http://schemas.microsoft.com/office/drawing/2014/main" val="1278247987"/>
                    </a:ext>
                  </a:extLst>
                </a:gridCol>
                <a:gridCol w="550418">
                  <a:extLst>
                    <a:ext uri="{9D8B030D-6E8A-4147-A177-3AD203B41FA5}">
                      <a16:colId xmlns:a16="http://schemas.microsoft.com/office/drawing/2014/main" val="1710160919"/>
                    </a:ext>
                  </a:extLst>
                </a:gridCol>
                <a:gridCol w="713969">
                  <a:extLst>
                    <a:ext uri="{9D8B030D-6E8A-4147-A177-3AD203B41FA5}">
                      <a16:colId xmlns:a16="http://schemas.microsoft.com/office/drawing/2014/main" val="4109799700"/>
                    </a:ext>
                  </a:extLst>
                </a:gridCol>
                <a:gridCol w="915821">
                  <a:extLst>
                    <a:ext uri="{9D8B030D-6E8A-4147-A177-3AD203B41FA5}">
                      <a16:colId xmlns:a16="http://schemas.microsoft.com/office/drawing/2014/main" val="1934996854"/>
                    </a:ext>
                  </a:extLst>
                </a:gridCol>
                <a:gridCol w="714183">
                  <a:extLst>
                    <a:ext uri="{9D8B030D-6E8A-4147-A177-3AD203B41FA5}">
                      <a16:colId xmlns:a16="http://schemas.microsoft.com/office/drawing/2014/main" val="3783868023"/>
                    </a:ext>
                  </a:extLst>
                </a:gridCol>
              </a:tblGrid>
              <a:tr h="463384">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Attendance</a:t>
                      </a:r>
                    </a:p>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as at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Week end date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Payment date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a:solidFill>
                            <a:srgbClr val="000000"/>
                          </a:solidFill>
                          <a:effectLst/>
                          <a:latin typeface="Helvetica" panose="020B0604020202020204" pitchFamily="34" charset="0"/>
                          <a:cs typeface="Helvetica" panose="020B0604020202020204" pitchFamily="34" charset="0"/>
                        </a:rPr>
                        <a:t>Number with Learning Agreement</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In attendance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Not in attendance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On holiday</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Total confirmed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Total unconfirmed</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tc>
                  <a:txBody>
                    <a:bodyPr/>
                    <a:lstStyle/>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a:t>
                      </a:r>
                    </a:p>
                    <a:p>
                      <a:pPr algn="ctr" fontAlgn="ctr">
                        <a:buNone/>
                      </a:pPr>
                      <a:r>
                        <a:rPr lang="en-GB" sz="1100" b="1" i="0" u="none" strike="noStrike" dirty="0">
                          <a:solidFill>
                            <a:srgbClr val="000000"/>
                          </a:solidFill>
                          <a:effectLst/>
                          <a:latin typeface="Helvetica" panose="020B0604020202020204" pitchFamily="34" charset="0"/>
                          <a:cs typeface="Helvetica" panose="020B0604020202020204" pitchFamily="34" charset="0"/>
                        </a:rPr>
                        <a:t>confirmed</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B5E6A2"/>
                    </a:solidFill>
                  </a:tcPr>
                </a:tc>
                <a:extLst>
                  <a:ext uri="{0D108BD9-81ED-4DB2-BD59-A6C34878D82A}">
                    <a16:rowId xmlns:a16="http://schemas.microsoft.com/office/drawing/2014/main" val="3952391445"/>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17,066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11,962</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4,724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7</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16,693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373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97.8%</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831336843"/>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18/12/2025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16,164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11,783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4,281</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16,069</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488150042"/>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12,536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4,013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5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16,554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420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97.5%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4536913"/>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25/12/2025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29/12/2025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10,857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3,474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35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14,366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2,608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84.6%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4263169986"/>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01/01/2026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16,986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16,878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16,878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108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2576411425"/>
                  </a:ext>
                </a:extLst>
              </a:tr>
              <a:tr h="381000">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08/01/2026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26/12/2025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17,057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16,976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81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2070435362"/>
                  </a:ext>
                </a:extLst>
              </a:tr>
              <a:tr h="381000">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08/01/2026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02/01/2025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12/01/2026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17,057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a:solidFill>
                            <a:srgbClr val="000000"/>
                          </a:solidFill>
                          <a:effectLst/>
                          <a:latin typeface="Helvetica" panose="020B0604020202020204" pitchFamily="34" charset="0"/>
                          <a:cs typeface="Helvetica" panose="020B0604020202020204" pitchFamily="34" charset="0"/>
                        </a:rPr>
                        <a:t>0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16,978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16,978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79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100" b="0" i="0" u="none" strike="noStrike" dirty="0">
                          <a:solidFill>
                            <a:srgbClr val="000000"/>
                          </a:solidFill>
                          <a:effectLst/>
                          <a:latin typeface="Helvetica" panose="020B0604020202020204" pitchFamily="34" charset="0"/>
                          <a:cs typeface="Helvetica" panose="020B0604020202020204" pitchFamily="34" charset="0"/>
                        </a:rPr>
                        <a:t>99.5%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4014319264"/>
                  </a:ext>
                </a:extLst>
              </a:tr>
            </a:tbl>
          </a:graphicData>
        </a:graphic>
      </p:graphicFrame>
      <p:graphicFrame>
        <p:nvGraphicFramePr>
          <p:cNvPr id="10" name="Object 9">
            <a:extLst>
              <a:ext uri="{FF2B5EF4-FFF2-40B4-BE49-F238E27FC236}">
                <a16:creationId xmlns:a16="http://schemas.microsoft.com/office/drawing/2014/main" id="{23169B12-D55D-6C2A-FD3A-D9DD9EF8F35E}"/>
              </a:ext>
            </a:extLst>
          </p:cNvPr>
          <p:cNvGraphicFramePr>
            <a:graphicFrameLocks noChangeAspect="1"/>
          </p:cNvGraphicFramePr>
          <p:nvPr>
            <p:extLst>
              <p:ext uri="{D42A27DB-BD31-4B8C-83A1-F6EECF244321}">
                <p14:modId xmlns:p14="http://schemas.microsoft.com/office/powerpoint/2010/main" val="506436897"/>
              </p:ext>
            </p:extLst>
          </p:nvPr>
        </p:nvGraphicFramePr>
        <p:xfrm>
          <a:off x="331528" y="5496163"/>
          <a:ext cx="7600950" cy="768350"/>
        </p:xfrm>
        <a:graphic>
          <a:graphicData uri="http://schemas.openxmlformats.org/presentationml/2006/ole">
            <mc:AlternateContent xmlns:mc="http://schemas.openxmlformats.org/markup-compatibility/2006">
              <mc:Choice xmlns:v="urn:schemas-microsoft-com:vml" Requires="v">
                <p:oleObj name="Worksheet" r:id="rId5" imgW="7600864" imgH="768175" progId="Excel.Sheet.12">
                  <p:embed/>
                </p:oleObj>
              </mc:Choice>
              <mc:Fallback>
                <p:oleObj name="Worksheet" r:id="rId5" imgW="7600864" imgH="768175" progId="Excel.Sheet.12">
                  <p:embed/>
                  <p:pic>
                    <p:nvPicPr>
                      <p:cNvPr id="10" name="Object 9">
                        <a:extLst>
                          <a:ext uri="{FF2B5EF4-FFF2-40B4-BE49-F238E27FC236}">
                            <a16:creationId xmlns:a16="http://schemas.microsoft.com/office/drawing/2014/main" id="{23169B12-D55D-6C2A-FD3A-D9DD9EF8F35E}"/>
                          </a:ext>
                        </a:extLst>
                      </p:cNvPr>
                      <p:cNvPicPr/>
                      <p:nvPr/>
                    </p:nvPicPr>
                    <p:blipFill>
                      <a:blip r:embed="rId6"/>
                      <a:stretch>
                        <a:fillRect/>
                      </a:stretch>
                    </p:blipFill>
                    <p:spPr>
                      <a:xfrm>
                        <a:off x="331528" y="5496163"/>
                        <a:ext cx="7600950" cy="768350"/>
                      </a:xfrm>
                      <a:prstGeom prst="rect">
                        <a:avLst/>
                      </a:prstGeom>
                    </p:spPr>
                  </p:pic>
                </p:oleObj>
              </mc:Fallback>
            </mc:AlternateContent>
          </a:graphicData>
        </a:graphic>
      </p:graphicFrame>
      <p:pic>
        <p:nvPicPr>
          <p:cNvPr id="12" name="Picture 11">
            <a:extLst>
              <a:ext uri="{FF2B5EF4-FFF2-40B4-BE49-F238E27FC236}">
                <a16:creationId xmlns:a16="http://schemas.microsoft.com/office/drawing/2014/main" id="{36FBB757-11F4-3D2F-2819-053D6798B304}"/>
              </a:ext>
            </a:extLst>
          </p:cNvPr>
          <p:cNvPicPr>
            <a:picLocks noChangeAspect="1"/>
          </p:cNvPicPr>
          <p:nvPr/>
        </p:nvPicPr>
        <p:blipFill>
          <a:blip r:embed="rId7"/>
          <a:stretch>
            <a:fillRect/>
          </a:stretch>
        </p:blipFill>
        <p:spPr>
          <a:xfrm>
            <a:off x="8596091" y="2621833"/>
            <a:ext cx="3294743" cy="2339080"/>
          </a:xfrm>
          <a:prstGeom prst="rect">
            <a:avLst/>
          </a:prstGeom>
        </p:spPr>
      </p:pic>
      <p:graphicFrame>
        <p:nvGraphicFramePr>
          <p:cNvPr id="18" name="Object 17">
            <a:extLst>
              <a:ext uri="{FF2B5EF4-FFF2-40B4-BE49-F238E27FC236}">
                <a16:creationId xmlns:a16="http://schemas.microsoft.com/office/drawing/2014/main" id="{DE96F32A-74C0-EBF9-B1D1-C2D4E2675F83}"/>
              </a:ext>
            </a:extLst>
          </p:cNvPr>
          <p:cNvGraphicFramePr>
            <a:graphicFrameLocks noChangeAspect="1"/>
          </p:cNvGraphicFramePr>
          <p:nvPr>
            <p:extLst>
              <p:ext uri="{D42A27DB-BD31-4B8C-83A1-F6EECF244321}">
                <p14:modId xmlns:p14="http://schemas.microsoft.com/office/powerpoint/2010/main" val="2435869547"/>
              </p:ext>
            </p:extLst>
          </p:nvPr>
        </p:nvGraphicFramePr>
        <p:xfrm>
          <a:off x="8152071" y="5496163"/>
          <a:ext cx="3543300" cy="768350"/>
        </p:xfrm>
        <a:graphic>
          <a:graphicData uri="http://schemas.openxmlformats.org/presentationml/2006/ole">
            <mc:AlternateContent xmlns:mc="http://schemas.openxmlformats.org/markup-compatibility/2006">
              <mc:Choice xmlns:v="urn:schemas-microsoft-com:vml" Requires="v">
                <p:oleObj name="Worksheet" r:id="rId8" imgW="3543177" imgH="768255" progId="Excel.Sheet.12">
                  <p:embed/>
                </p:oleObj>
              </mc:Choice>
              <mc:Fallback>
                <p:oleObj name="Worksheet" r:id="rId8" imgW="3543177" imgH="768255" progId="Excel.Sheet.12">
                  <p:embed/>
                  <p:pic>
                    <p:nvPicPr>
                      <p:cNvPr id="18" name="Object 17">
                        <a:extLst>
                          <a:ext uri="{FF2B5EF4-FFF2-40B4-BE49-F238E27FC236}">
                            <a16:creationId xmlns:a16="http://schemas.microsoft.com/office/drawing/2014/main" id="{DE96F32A-74C0-EBF9-B1D1-C2D4E2675F83}"/>
                          </a:ext>
                        </a:extLst>
                      </p:cNvPr>
                      <p:cNvPicPr/>
                      <p:nvPr/>
                    </p:nvPicPr>
                    <p:blipFill>
                      <a:blip r:embed="rId9"/>
                      <a:stretch>
                        <a:fillRect/>
                      </a:stretch>
                    </p:blipFill>
                    <p:spPr>
                      <a:xfrm>
                        <a:off x="8152071" y="5496163"/>
                        <a:ext cx="3543300" cy="768350"/>
                      </a:xfrm>
                      <a:prstGeom prst="rect">
                        <a:avLst/>
                      </a:prstGeom>
                    </p:spPr>
                  </p:pic>
                </p:oleObj>
              </mc:Fallback>
            </mc:AlternateContent>
          </a:graphicData>
        </a:graphic>
      </p:graphicFrame>
    </p:spTree>
    <p:extLst>
      <p:ext uri="{BB962C8B-B14F-4D97-AF65-F5344CB8AC3E}">
        <p14:creationId xmlns:p14="http://schemas.microsoft.com/office/powerpoint/2010/main" val="2383333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A2142-A883-F12D-4085-B87E45E48497}"/>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6342615C-90A5-D8BC-9296-C8A23D280272}"/>
              </a:ext>
            </a:extLst>
          </p:cNvPr>
          <p:cNvSpPr>
            <a:spLocks noGrp="1"/>
          </p:cNvSpPr>
          <p:nvPr>
            <p:ph type="title" idx="4294967295"/>
          </p:nvPr>
        </p:nvSpPr>
        <p:spPr>
          <a:xfrm>
            <a:off x="163286" y="463550"/>
            <a:ext cx="9418638"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EMA Wales Learning Agreements </a:t>
            </a:r>
            <a:b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br>
            <a:endParaRPr lang="en-GB"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6D1532E1-6AAE-9CAC-7286-E5CA4783D585}"/>
              </a:ext>
            </a:extLst>
          </p:cNvPr>
          <p:cNvGraphicFramePr>
            <a:graphicFrameLocks noGrp="1"/>
          </p:cNvGraphicFramePr>
          <p:nvPr>
            <p:extLst>
              <p:ext uri="{D42A27DB-BD31-4B8C-83A1-F6EECF244321}">
                <p14:modId xmlns:p14="http://schemas.microsoft.com/office/powerpoint/2010/main" val="3255053519"/>
              </p:ext>
            </p:extLst>
          </p:nvPr>
        </p:nvGraphicFramePr>
        <p:xfrm>
          <a:off x="290286" y="1987550"/>
          <a:ext cx="8108040" cy="2427402"/>
        </p:xfrm>
        <a:graphic>
          <a:graphicData uri="http://schemas.openxmlformats.org/drawingml/2006/table">
            <a:tbl>
              <a:tblPr/>
              <a:tblGrid>
                <a:gridCol w="3729699">
                  <a:extLst>
                    <a:ext uri="{9D8B030D-6E8A-4147-A177-3AD203B41FA5}">
                      <a16:colId xmlns:a16="http://schemas.microsoft.com/office/drawing/2014/main" val="3569285613"/>
                    </a:ext>
                  </a:extLst>
                </a:gridCol>
                <a:gridCol w="1459447">
                  <a:extLst>
                    <a:ext uri="{9D8B030D-6E8A-4147-A177-3AD203B41FA5}">
                      <a16:colId xmlns:a16="http://schemas.microsoft.com/office/drawing/2014/main" val="745729531"/>
                    </a:ext>
                  </a:extLst>
                </a:gridCol>
                <a:gridCol w="1459447">
                  <a:extLst>
                    <a:ext uri="{9D8B030D-6E8A-4147-A177-3AD203B41FA5}">
                      <a16:colId xmlns:a16="http://schemas.microsoft.com/office/drawing/2014/main" val="3747979807"/>
                    </a:ext>
                  </a:extLst>
                </a:gridCol>
                <a:gridCol w="1459447">
                  <a:extLst>
                    <a:ext uri="{9D8B030D-6E8A-4147-A177-3AD203B41FA5}">
                      <a16:colId xmlns:a16="http://schemas.microsoft.com/office/drawing/2014/main" val="704345384"/>
                    </a:ext>
                  </a:extLst>
                </a:gridCol>
              </a:tblGrid>
              <a:tr h="1213701">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EMA Learning Agreements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2611336238"/>
                  </a:ext>
                </a:extLst>
              </a:tr>
              <a:tr h="1213701">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Average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633363897"/>
                  </a:ext>
                </a:extLst>
              </a:tr>
            </a:tbl>
          </a:graphicData>
        </a:graphic>
      </p:graphicFrame>
      <p:graphicFrame>
        <p:nvGraphicFramePr>
          <p:cNvPr id="8" name="Object 7">
            <a:extLst>
              <a:ext uri="{FF2B5EF4-FFF2-40B4-BE49-F238E27FC236}">
                <a16:creationId xmlns:a16="http://schemas.microsoft.com/office/drawing/2014/main" id="{570CF8E8-33EF-4741-D19F-C3D7BA29CA80}"/>
              </a:ext>
            </a:extLst>
          </p:cNvPr>
          <p:cNvGraphicFramePr>
            <a:graphicFrameLocks noChangeAspect="1"/>
          </p:cNvGraphicFramePr>
          <p:nvPr>
            <p:extLst>
              <p:ext uri="{D42A27DB-BD31-4B8C-83A1-F6EECF244321}">
                <p14:modId xmlns:p14="http://schemas.microsoft.com/office/powerpoint/2010/main" val="1408752196"/>
              </p:ext>
            </p:extLst>
          </p:nvPr>
        </p:nvGraphicFramePr>
        <p:xfrm>
          <a:off x="9378725" y="2439250"/>
          <a:ext cx="1390903" cy="1394221"/>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570CF8E8-33EF-4741-D19F-C3D7BA29CA80}"/>
                          </a:ext>
                        </a:extLst>
                      </p:cNvPr>
                      <p:cNvPicPr/>
                      <p:nvPr/>
                    </p:nvPicPr>
                    <p:blipFill>
                      <a:blip r:embed="rId4"/>
                      <a:stretch>
                        <a:fillRect/>
                      </a:stretch>
                    </p:blipFill>
                    <p:spPr>
                      <a:xfrm>
                        <a:off x="9378725" y="2439250"/>
                        <a:ext cx="1390903" cy="1394221"/>
                      </a:xfrm>
                      <a:prstGeom prst="rect">
                        <a:avLst/>
                      </a:prstGeom>
                    </p:spPr>
                  </p:pic>
                </p:oleObj>
              </mc:Fallback>
            </mc:AlternateContent>
          </a:graphicData>
        </a:graphic>
      </p:graphicFrame>
    </p:spTree>
    <p:extLst>
      <p:ext uri="{BB962C8B-B14F-4D97-AF65-F5344CB8AC3E}">
        <p14:creationId xmlns:p14="http://schemas.microsoft.com/office/powerpoint/2010/main" val="27580254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28BE1-2412-5AA7-7952-8893DD44CE14}"/>
            </a:ext>
          </a:extLst>
        </p:cNvPr>
        <p:cNvGrpSpPr/>
        <p:nvPr/>
      </p:nvGrpSpPr>
      <p:grpSpPr>
        <a:xfrm>
          <a:off x="0" y="0"/>
          <a:ext cx="0" cy="0"/>
          <a:chOff x="0" y="0"/>
          <a:chExt cx="0" cy="0"/>
        </a:xfrm>
      </p:grpSpPr>
      <p:sp>
        <p:nvSpPr>
          <p:cNvPr id="5" name="Title 3">
            <a:extLst>
              <a:ext uri="{FF2B5EF4-FFF2-40B4-BE49-F238E27FC236}">
                <a16:creationId xmlns:a16="http://schemas.microsoft.com/office/drawing/2014/main" id="{4C13276E-04CB-4257-2827-1B3B82310752}"/>
              </a:ext>
            </a:extLst>
          </p:cNvPr>
          <p:cNvSpPr>
            <a:spLocks noGrp="1"/>
          </p:cNvSpPr>
          <p:nvPr>
            <p:ph type="title" idx="4294967295"/>
          </p:nvPr>
        </p:nvSpPr>
        <p:spPr>
          <a:xfrm>
            <a:off x="348343" y="323465"/>
            <a:ext cx="8969830" cy="15240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Learning Agreements and withdrawals</a:t>
            </a:r>
            <a:br>
              <a:rPr lang="en-GB" dirty="0">
                <a:solidFill>
                  <a:srgbClr val="FF0000"/>
                </a:solidFill>
                <a:latin typeface="Calibri" panose="020F0502020204030204" pitchFamily="34" charset="0"/>
                <a:ea typeface="Calibri" panose="020F0502020204030204" pitchFamily="34" charset="0"/>
                <a:cs typeface="Calibri" panose="020F0502020204030204" pitchFamily="34" charset="0"/>
              </a:rPr>
            </a:br>
            <a:endParaRPr lang="en-GB"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0F00C3E2-7080-ED2E-791C-7D7D95D2CB1E}"/>
              </a:ext>
            </a:extLst>
          </p:cNvPr>
          <p:cNvGraphicFramePr>
            <a:graphicFrameLocks noGrp="1"/>
          </p:cNvGraphicFramePr>
          <p:nvPr>
            <p:extLst>
              <p:ext uri="{D42A27DB-BD31-4B8C-83A1-F6EECF244321}">
                <p14:modId xmlns:p14="http://schemas.microsoft.com/office/powerpoint/2010/main" val="2690484751"/>
              </p:ext>
            </p:extLst>
          </p:nvPr>
        </p:nvGraphicFramePr>
        <p:xfrm>
          <a:off x="464457" y="1973944"/>
          <a:ext cx="7643585" cy="1144020"/>
        </p:xfrm>
        <a:graphic>
          <a:graphicData uri="http://schemas.openxmlformats.org/drawingml/2006/table">
            <a:tbl>
              <a:tblPr/>
              <a:tblGrid>
                <a:gridCol w="3516050">
                  <a:extLst>
                    <a:ext uri="{9D8B030D-6E8A-4147-A177-3AD203B41FA5}">
                      <a16:colId xmlns:a16="http://schemas.microsoft.com/office/drawing/2014/main" val="3569285613"/>
                    </a:ext>
                  </a:extLst>
                </a:gridCol>
                <a:gridCol w="1375845">
                  <a:extLst>
                    <a:ext uri="{9D8B030D-6E8A-4147-A177-3AD203B41FA5}">
                      <a16:colId xmlns:a16="http://schemas.microsoft.com/office/drawing/2014/main" val="745729531"/>
                    </a:ext>
                  </a:extLst>
                </a:gridCol>
                <a:gridCol w="1375845">
                  <a:extLst>
                    <a:ext uri="{9D8B030D-6E8A-4147-A177-3AD203B41FA5}">
                      <a16:colId xmlns:a16="http://schemas.microsoft.com/office/drawing/2014/main" val="3747979807"/>
                    </a:ext>
                  </a:extLst>
                </a:gridCol>
                <a:gridCol w="1375845">
                  <a:extLst>
                    <a:ext uri="{9D8B030D-6E8A-4147-A177-3AD203B41FA5}">
                      <a16:colId xmlns:a16="http://schemas.microsoft.com/office/drawing/2014/main" val="704345384"/>
                    </a:ext>
                  </a:extLst>
                </a:gridCol>
              </a:tblGrid>
              <a:tr h="572010">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WGLG Learning Agreements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2611336238"/>
                  </a:ext>
                </a:extLst>
              </a:tr>
              <a:tr h="57201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Average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00B050"/>
                    </a:solidFill>
                  </a:tcPr>
                </a:tc>
                <a:extLst>
                  <a:ext uri="{0D108BD9-81ED-4DB2-BD59-A6C34878D82A}">
                    <a16:rowId xmlns:a16="http://schemas.microsoft.com/office/drawing/2014/main" val="3633363897"/>
                  </a:ext>
                </a:extLst>
              </a:tr>
            </a:tbl>
          </a:graphicData>
        </a:graphic>
      </p:graphicFrame>
      <p:graphicFrame>
        <p:nvGraphicFramePr>
          <p:cNvPr id="7" name="Table 6">
            <a:extLst>
              <a:ext uri="{FF2B5EF4-FFF2-40B4-BE49-F238E27FC236}">
                <a16:creationId xmlns:a16="http://schemas.microsoft.com/office/drawing/2014/main" id="{43825841-1079-2BD5-BA95-F12D10174F9C}"/>
              </a:ext>
            </a:extLst>
          </p:cNvPr>
          <p:cNvGraphicFramePr>
            <a:graphicFrameLocks noGrp="1"/>
          </p:cNvGraphicFramePr>
          <p:nvPr>
            <p:extLst>
              <p:ext uri="{D42A27DB-BD31-4B8C-83A1-F6EECF244321}">
                <p14:modId xmlns:p14="http://schemas.microsoft.com/office/powerpoint/2010/main" val="2350362470"/>
              </p:ext>
            </p:extLst>
          </p:nvPr>
        </p:nvGraphicFramePr>
        <p:xfrm>
          <a:off x="464457" y="3702436"/>
          <a:ext cx="7643585" cy="2616200"/>
        </p:xfrm>
        <a:graphic>
          <a:graphicData uri="http://schemas.openxmlformats.org/drawingml/2006/table">
            <a:tbl>
              <a:tblPr/>
              <a:tblGrid>
                <a:gridCol w="3516050">
                  <a:extLst>
                    <a:ext uri="{9D8B030D-6E8A-4147-A177-3AD203B41FA5}">
                      <a16:colId xmlns:a16="http://schemas.microsoft.com/office/drawing/2014/main" val="254676666"/>
                    </a:ext>
                  </a:extLst>
                </a:gridCol>
                <a:gridCol w="1375845">
                  <a:extLst>
                    <a:ext uri="{9D8B030D-6E8A-4147-A177-3AD203B41FA5}">
                      <a16:colId xmlns:a16="http://schemas.microsoft.com/office/drawing/2014/main" val="4111680280"/>
                    </a:ext>
                  </a:extLst>
                </a:gridCol>
                <a:gridCol w="1375845">
                  <a:extLst>
                    <a:ext uri="{9D8B030D-6E8A-4147-A177-3AD203B41FA5}">
                      <a16:colId xmlns:a16="http://schemas.microsoft.com/office/drawing/2014/main" val="484511136"/>
                    </a:ext>
                  </a:extLst>
                </a:gridCol>
                <a:gridCol w="1375845">
                  <a:extLst>
                    <a:ext uri="{9D8B030D-6E8A-4147-A177-3AD203B41FA5}">
                      <a16:colId xmlns:a16="http://schemas.microsoft.com/office/drawing/2014/main" val="2449060641"/>
                    </a:ext>
                  </a:extLst>
                </a:gridCol>
              </a:tblGrid>
              <a:tr h="654050">
                <a:tc>
                  <a:txBody>
                    <a:bodyPr/>
                    <a:lstStyle/>
                    <a:p>
                      <a:pPr algn="ctr" fontAlgn="ctr">
                        <a:buNone/>
                      </a:pPr>
                      <a:r>
                        <a:rPr lang="en-GB" sz="1600" b="1" i="0" u="none" strike="noStrike" dirty="0">
                          <a:solidFill>
                            <a:srgbClr val="000000"/>
                          </a:solidFill>
                          <a:effectLst/>
                          <a:latin typeface="Helvetica" panose="020B0604020202020204" pitchFamily="34" charset="0"/>
                          <a:cs typeface="Helvetica" panose="020B0604020202020204" pitchFamily="34" charset="0"/>
                        </a:rPr>
                        <a:t>WGLG Withdrawals (cumulative)</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AY23/24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AY24/25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tc>
                  <a:txBody>
                    <a:bodyPr/>
                    <a:lstStyle/>
                    <a:p>
                      <a:pPr algn="ctr" fontAlgn="ctr">
                        <a:buNone/>
                      </a:pPr>
                      <a:r>
                        <a:rPr lang="en-GB" sz="1600" b="1" i="0" u="none" strike="noStrike">
                          <a:solidFill>
                            <a:srgbClr val="000000"/>
                          </a:solidFill>
                          <a:effectLst/>
                          <a:latin typeface="Helvetica" panose="020B0604020202020204" pitchFamily="34" charset="0"/>
                          <a:cs typeface="Helvetica" panose="020B0604020202020204" pitchFamily="34" charset="0"/>
                        </a:rPr>
                        <a:t>AY25/26</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6E0B4"/>
                    </a:solidFill>
                  </a:tcPr>
                </a:tc>
                <a:extLst>
                  <a:ext uri="{0D108BD9-81ED-4DB2-BD59-A6C34878D82A}">
                    <a16:rowId xmlns:a16="http://schemas.microsoft.com/office/drawing/2014/main" val="4135306746"/>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Number of Withdrawals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101</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175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144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57469227"/>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No within 10 working days</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117</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a:solidFill>
                            <a:srgbClr val="000000"/>
                          </a:solidFill>
                          <a:effectLst/>
                          <a:latin typeface="Helvetica" panose="020B0604020202020204" pitchFamily="34" charset="0"/>
                          <a:cs typeface="Helvetica" panose="020B0604020202020204" pitchFamily="34" charset="0"/>
                        </a:rPr>
                        <a:t>103</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208916604"/>
                  </a:ext>
                </a:extLst>
              </a:tr>
              <a:tr h="654050">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Percentage achieved </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64.4%</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66.9%</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tc>
                  <a:txBody>
                    <a:bodyPr/>
                    <a:lstStyle/>
                    <a:p>
                      <a:pPr algn="ctr" fontAlgn="ctr">
                        <a:buNone/>
                      </a:pPr>
                      <a:r>
                        <a:rPr lang="en-GB" sz="1600" b="0" i="0" u="none" strike="noStrike" dirty="0">
                          <a:solidFill>
                            <a:srgbClr val="000000"/>
                          </a:solidFill>
                          <a:effectLst/>
                          <a:latin typeface="Helvetica" panose="020B0604020202020204" pitchFamily="34" charset="0"/>
                          <a:cs typeface="Helvetica" panose="020B0604020202020204" pitchFamily="34" charset="0"/>
                        </a:rPr>
                        <a:t>71.5%</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0000"/>
                    </a:solidFill>
                  </a:tcPr>
                </a:tc>
                <a:extLst>
                  <a:ext uri="{0D108BD9-81ED-4DB2-BD59-A6C34878D82A}">
                    <a16:rowId xmlns:a16="http://schemas.microsoft.com/office/drawing/2014/main" val="2186395273"/>
                  </a:ext>
                </a:extLst>
              </a:tr>
            </a:tbl>
          </a:graphicData>
        </a:graphic>
      </p:graphicFrame>
      <p:graphicFrame>
        <p:nvGraphicFramePr>
          <p:cNvPr id="8" name="Object 7">
            <a:extLst>
              <a:ext uri="{FF2B5EF4-FFF2-40B4-BE49-F238E27FC236}">
                <a16:creationId xmlns:a16="http://schemas.microsoft.com/office/drawing/2014/main" id="{A4455FA9-1464-556C-1725-FFC777FED0BC}"/>
              </a:ext>
            </a:extLst>
          </p:cNvPr>
          <p:cNvGraphicFramePr>
            <a:graphicFrameLocks noChangeAspect="1"/>
          </p:cNvGraphicFramePr>
          <p:nvPr>
            <p:extLst>
              <p:ext uri="{D42A27DB-BD31-4B8C-83A1-F6EECF244321}">
                <p14:modId xmlns:p14="http://schemas.microsoft.com/office/powerpoint/2010/main" val="3758891729"/>
              </p:ext>
            </p:extLst>
          </p:nvPr>
        </p:nvGraphicFramePr>
        <p:xfrm>
          <a:off x="9318173" y="2368550"/>
          <a:ext cx="1404256" cy="1333886"/>
        </p:xfrm>
        <a:graphic>
          <a:graphicData uri="http://schemas.openxmlformats.org/presentationml/2006/ole">
            <mc:AlternateContent xmlns:mc="http://schemas.openxmlformats.org/markup-compatibility/2006">
              <mc:Choice xmlns:v="urn:schemas-microsoft-com:vml" Requires="v">
                <p:oleObj name="Worksheet" r:id="rId3" imgW="819113" imgH="927012" progId="Excel.Sheet.12">
                  <p:embed/>
                </p:oleObj>
              </mc:Choice>
              <mc:Fallback>
                <p:oleObj name="Worksheet" r:id="rId3" imgW="819113" imgH="927012" progId="Excel.Sheet.12">
                  <p:embed/>
                  <p:pic>
                    <p:nvPicPr>
                      <p:cNvPr id="8" name="Object 7">
                        <a:extLst>
                          <a:ext uri="{FF2B5EF4-FFF2-40B4-BE49-F238E27FC236}">
                            <a16:creationId xmlns:a16="http://schemas.microsoft.com/office/drawing/2014/main" id="{A4455FA9-1464-556C-1725-FFC777FED0BC}"/>
                          </a:ext>
                        </a:extLst>
                      </p:cNvPr>
                      <p:cNvPicPr/>
                      <p:nvPr/>
                    </p:nvPicPr>
                    <p:blipFill>
                      <a:blip r:embed="rId4"/>
                      <a:stretch>
                        <a:fillRect/>
                      </a:stretch>
                    </p:blipFill>
                    <p:spPr>
                      <a:xfrm>
                        <a:off x="9318173" y="2368550"/>
                        <a:ext cx="1404256" cy="1333886"/>
                      </a:xfrm>
                      <a:prstGeom prst="rect">
                        <a:avLst/>
                      </a:prstGeom>
                    </p:spPr>
                  </p:pic>
                </p:oleObj>
              </mc:Fallback>
            </mc:AlternateContent>
          </a:graphicData>
        </a:graphic>
      </p:graphicFrame>
    </p:spTree>
    <p:extLst>
      <p:ext uri="{BB962C8B-B14F-4D97-AF65-F5344CB8AC3E}">
        <p14:creationId xmlns:p14="http://schemas.microsoft.com/office/powerpoint/2010/main" val="3144420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30226-89E2-C2E4-A954-BB786FC72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889D0E-5FDC-C397-0632-F2FA35E0B1DE}"/>
              </a:ext>
            </a:extLst>
          </p:cNvPr>
          <p:cNvSpPr>
            <a:spLocks noGrp="1"/>
          </p:cNvSpPr>
          <p:nvPr>
            <p:ph type="title" idx="4294967295"/>
          </p:nvPr>
        </p:nvSpPr>
        <p:spPr>
          <a:xfrm>
            <a:off x="559437" y="260131"/>
            <a:ext cx="5114925" cy="731838"/>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Summary</a:t>
            </a:r>
          </a:p>
        </p:txBody>
      </p:sp>
      <p:sp>
        <p:nvSpPr>
          <p:cNvPr id="3" name="Text Placeholder 2">
            <a:extLst>
              <a:ext uri="{FF2B5EF4-FFF2-40B4-BE49-F238E27FC236}">
                <a16:creationId xmlns:a16="http://schemas.microsoft.com/office/drawing/2014/main" id="{0DFDF616-ECD7-D4B9-1986-4BFB62A2CD54}"/>
              </a:ext>
            </a:extLst>
          </p:cNvPr>
          <p:cNvSpPr>
            <a:spLocks noGrp="1"/>
          </p:cNvSpPr>
          <p:nvPr>
            <p:ph type="body" sz="quarter" idx="4294967295"/>
          </p:nvPr>
        </p:nvSpPr>
        <p:spPr>
          <a:xfrm>
            <a:off x="401782" y="1323045"/>
            <a:ext cx="8352412" cy="5897562"/>
          </a:xfrm>
          <a:prstGeom prst="rect">
            <a:avLst/>
          </a:prstGeom>
          <a:noFill/>
        </p:spPr>
        <p:txBody>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Promote funding by using materials provided by SLC and internal tools </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Encourage learners to apply online as soon as possible</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Make sure you enter holidays by the start of the academic year</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Early signing of Learning Agreements/removal of returners </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100% attendances must be administered on a weekly basis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Monitor your performance via the LC Portal service standards reports</a:t>
            </a:r>
          </a:p>
          <a:p>
            <a:endPar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Reach out to your Account Manager for support or training needs</a:t>
            </a:r>
          </a:p>
          <a:p>
            <a:endParaRPr lang="en-GB" sz="2000" dirty="0">
              <a:solidFill>
                <a:schemeClr val="bg1"/>
              </a:solidFill>
              <a:latin typeface="Helvetica" pitchFamily="34" charset="0"/>
            </a:endParaRPr>
          </a:p>
          <a:p>
            <a:pPr marL="0" indent="0">
              <a:buNone/>
            </a:pPr>
            <a:endParaRPr lang="en-GB" sz="1600" b="1" dirty="0">
              <a:solidFill>
                <a:schemeClr val="bg1"/>
              </a:solidFill>
              <a:latin typeface="Helvetica" panose="020B0604020202020204" pitchFamily="34" charset="0"/>
              <a:cs typeface="Helvetica" panose="020B0604020202020204" pitchFamily="34" charset="0"/>
            </a:endParaRPr>
          </a:p>
        </p:txBody>
      </p:sp>
      <p:pic>
        <p:nvPicPr>
          <p:cNvPr id="4" name="Picture 2" descr="Related image">
            <a:extLst>
              <a:ext uri="{FF2B5EF4-FFF2-40B4-BE49-F238E27FC236}">
                <a16:creationId xmlns:a16="http://schemas.microsoft.com/office/drawing/2014/main" id="{525111DB-7C18-B4F4-AF00-0017B774C1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1587" y="1544446"/>
            <a:ext cx="3398631" cy="3563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7422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FC20E57D-02AD-41A2-0C4E-F56FDF50883D}"/>
              </a:ext>
            </a:extLst>
          </p:cNvPr>
          <p:cNvSpPr txBox="1">
            <a:spLocks/>
          </p:cNvSpPr>
          <p:nvPr/>
        </p:nvSpPr>
        <p:spPr>
          <a:xfrm>
            <a:off x="555695" y="5237675"/>
            <a:ext cx="4466681" cy="11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ct val="20000"/>
              </a:spcBef>
              <a:defRPr/>
            </a:pPr>
            <a:r>
              <a:rPr lang="en-GB" sz="2000" dirty="0">
                <a:solidFill>
                  <a:schemeClr val="bg1"/>
                </a:solidFill>
                <a:latin typeface="Helvetica" panose="020B0604020202030204" pitchFamily="34" charset="0"/>
                <a:ea typeface="+mn-ea"/>
                <a:cs typeface="+mn-cs"/>
              </a:rPr>
              <a:t>FE Account Management Team</a:t>
            </a:r>
          </a:p>
          <a:p>
            <a:pPr>
              <a:lnSpc>
                <a:spcPct val="100000"/>
              </a:lnSpc>
              <a:spcBef>
                <a:spcPct val="20000"/>
              </a:spcBef>
              <a:buFont typeface="Wingdings" pitchFamily="2" charset="2"/>
              <a:buChar char="*"/>
              <a:defRPr/>
            </a:pPr>
            <a:r>
              <a:rPr lang="en-GB" sz="2000" dirty="0">
                <a:solidFill>
                  <a:schemeClr val="bg1"/>
                </a:solidFill>
                <a:latin typeface="Helvetica" panose="020B0604020202030204" pitchFamily="34" charset="0"/>
                <a:ea typeface="+mn-ea"/>
                <a:cs typeface="+mn-cs"/>
                <a:sym typeface="Wingdings" pitchFamily="2" charset="2"/>
              </a:rPr>
              <a:t>  emainfo@slc.co.uk</a:t>
            </a:r>
          </a:p>
          <a:p>
            <a:pPr>
              <a:lnSpc>
                <a:spcPct val="100000"/>
              </a:lnSpc>
              <a:spcBef>
                <a:spcPct val="20000"/>
              </a:spcBef>
              <a:defRPr/>
            </a:pPr>
            <a:r>
              <a:rPr lang="en-GB" sz="2000" dirty="0">
                <a:solidFill>
                  <a:schemeClr val="bg1"/>
                </a:solidFill>
                <a:latin typeface="Helvetica" panose="020B0604020202030204" pitchFamily="34" charset="0"/>
                <a:ea typeface="+mn-ea"/>
                <a:cs typeface="+mn-cs"/>
                <a:sym typeface="Wingdings" pitchFamily="2" charset="2"/>
              </a:rPr>
              <a:t>www.gov.uk/slc</a:t>
            </a:r>
            <a:endParaRPr lang="en-GB" sz="2000" dirty="0">
              <a:solidFill>
                <a:schemeClr val="bg1"/>
              </a:solidFill>
              <a:latin typeface="+mn-lt"/>
              <a:ea typeface="+mn-ea"/>
              <a:cs typeface="+mn-cs"/>
            </a:endParaRPr>
          </a:p>
        </p:txBody>
      </p:sp>
      <p:pic>
        <p:nvPicPr>
          <p:cNvPr id="3" name="Picture 2">
            <a:extLst>
              <a:ext uri="{FF2B5EF4-FFF2-40B4-BE49-F238E27FC236}">
                <a16:creationId xmlns:a16="http://schemas.microsoft.com/office/drawing/2014/main" id="{49BEDB30-F646-18B3-B2E9-ED3B357CC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190" y="4536245"/>
            <a:ext cx="1205553" cy="619905"/>
          </a:xfrm>
          <a:prstGeom prst="rect">
            <a:avLst/>
          </a:prstGeom>
        </p:spPr>
      </p:pic>
    </p:spTree>
    <p:extLst>
      <p:ext uri="{BB962C8B-B14F-4D97-AF65-F5344CB8AC3E}">
        <p14:creationId xmlns:p14="http://schemas.microsoft.com/office/powerpoint/2010/main" val="183506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CACB-C4CC-75D9-9236-BB416938662F}"/>
              </a:ext>
            </a:extLst>
          </p:cNvPr>
          <p:cNvSpPr>
            <a:spLocks noGrp="1"/>
          </p:cNvSpPr>
          <p:nvPr>
            <p:ph type="title" idx="4294967295"/>
          </p:nvPr>
        </p:nvSpPr>
        <p:spPr>
          <a:xfrm>
            <a:off x="349134" y="343477"/>
            <a:ext cx="5492750" cy="68262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Reports</a:t>
            </a:r>
            <a:r>
              <a:rPr lang="en-GB" sz="4000" b="1" dirty="0">
                <a:solidFill>
                  <a:srgbClr val="ABE338"/>
                </a:solidFill>
                <a:latin typeface="Helvetica" panose="020B0604020202020204" pitchFamily="34" charset="0"/>
                <a:cs typeface="Helvetica" panose="020B0604020202020204" pitchFamily="34" charset="0"/>
              </a:rPr>
              <a:t> </a:t>
            </a:r>
          </a:p>
        </p:txBody>
      </p:sp>
      <p:pic>
        <p:nvPicPr>
          <p:cNvPr id="5" name="Picture 4" descr="A screenshot of a computer&#10;&#10;AI-generated content may be incorrect.">
            <a:extLst>
              <a:ext uri="{FF2B5EF4-FFF2-40B4-BE49-F238E27FC236}">
                <a16:creationId xmlns:a16="http://schemas.microsoft.com/office/drawing/2014/main" id="{62FBA489-C9E4-2C9A-6BA9-699C7F3A777C}"/>
              </a:ext>
            </a:extLst>
          </p:cNvPr>
          <p:cNvPicPr>
            <a:picLocks noChangeAspect="1"/>
          </p:cNvPicPr>
          <p:nvPr/>
        </p:nvPicPr>
        <p:blipFill>
          <a:blip r:embed="rId3"/>
          <a:srcRect l="13917" t="11369" r="1036" b="15509"/>
          <a:stretch>
            <a:fillRect/>
          </a:stretch>
        </p:blipFill>
        <p:spPr>
          <a:xfrm>
            <a:off x="1299410" y="1289784"/>
            <a:ext cx="9331861" cy="5014763"/>
          </a:xfrm>
          <a:prstGeom prst="rect">
            <a:avLst/>
          </a:prstGeom>
        </p:spPr>
      </p:pic>
      <p:sp>
        <p:nvSpPr>
          <p:cNvPr id="4" name="Rectangle 3">
            <a:extLst>
              <a:ext uri="{FF2B5EF4-FFF2-40B4-BE49-F238E27FC236}">
                <a16:creationId xmlns:a16="http://schemas.microsoft.com/office/drawing/2014/main" id="{DC802244-125A-55D4-D3F6-F51E6E0C78C2}"/>
              </a:ext>
            </a:extLst>
          </p:cNvPr>
          <p:cNvSpPr/>
          <p:nvPr/>
        </p:nvSpPr>
        <p:spPr>
          <a:xfrm>
            <a:off x="3861995" y="4044875"/>
            <a:ext cx="1979889" cy="84985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5797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B306D-C356-5FB8-E62B-BAF6D60E9E30}"/>
              </a:ext>
            </a:extLst>
          </p:cNvPr>
          <p:cNvSpPr>
            <a:spLocks noGrp="1"/>
          </p:cNvSpPr>
          <p:nvPr>
            <p:ph type="title"/>
          </p:nvPr>
        </p:nvSpPr>
        <p:spPr>
          <a:xfrm>
            <a:off x="507200" y="492530"/>
            <a:ext cx="8896919" cy="1028699"/>
          </a:xfrm>
        </p:spPr>
        <p:txBody>
          <a:bodyPr/>
          <a:lstStyle/>
          <a:p>
            <a:r>
              <a:rPr lang="en-GB" sz="4000" dirty="0">
                <a:latin typeface="Calibri" panose="020F0502020204030204" pitchFamily="34" charset="0"/>
                <a:ea typeface="Calibri" panose="020F0502020204030204" pitchFamily="34" charset="0"/>
                <a:cs typeface="Calibri" panose="020F0502020204030204" pitchFamily="34" charset="0"/>
              </a:rPr>
              <a:t>Learning agreement average days </a:t>
            </a:r>
            <a:br>
              <a:rPr lang="en-GB" sz="4000" dirty="0">
                <a:latin typeface="Calibri" panose="020F0502020204030204" pitchFamily="34" charset="0"/>
                <a:ea typeface="Calibri" panose="020F0502020204030204" pitchFamily="34" charset="0"/>
                <a:cs typeface="Calibri" panose="020F0502020204030204" pitchFamily="34" charset="0"/>
              </a:rPr>
            </a:br>
            <a:endParaRPr lang="en-GB" sz="4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screenshot of a computer&#10;&#10;AI-generated content may be incorrect.">
            <a:extLst>
              <a:ext uri="{FF2B5EF4-FFF2-40B4-BE49-F238E27FC236}">
                <a16:creationId xmlns:a16="http://schemas.microsoft.com/office/drawing/2014/main" id="{F262CDE2-FD18-99E0-209F-3383E371516A}"/>
              </a:ext>
            </a:extLst>
          </p:cNvPr>
          <p:cNvPicPr>
            <a:picLocks noChangeAspect="1"/>
          </p:cNvPicPr>
          <p:nvPr/>
        </p:nvPicPr>
        <p:blipFill>
          <a:blip r:embed="rId3"/>
          <a:srcRect l="2344" t="21250" r="11979" b="45833"/>
          <a:stretch>
            <a:fillRect/>
          </a:stretch>
        </p:blipFill>
        <p:spPr>
          <a:xfrm>
            <a:off x="624874" y="1981754"/>
            <a:ext cx="9899039" cy="3471395"/>
          </a:xfrm>
          <a:prstGeom prst="rect">
            <a:avLst/>
          </a:prstGeom>
        </p:spPr>
      </p:pic>
    </p:spTree>
    <p:extLst>
      <p:ext uri="{BB962C8B-B14F-4D97-AF65-F5344CB8AC3E}">
        <p14:creationId xmlns:p14="http://schemas.microsoft.com/office/powerpoint/2010/main" val="3333263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5A508-F47B-5E95-A95D-C8451E38302D}"/>
              </a:ext>
            </a:extLst>
          </p:cNvPr>
          <p:cNvSpPr>
            <a:spLocks noGrp="1"/>
          </p:cNvSpPr>
          <p:nvPr>
            <p:ph type="title" idx="4294967295"/>
          </p:nvPr>
        </p:nvSpPr>
        <p:spPr>
          <a:xfrm>
            <a:off x="415636" y="463724"/>
            <a:ext cx="9544050" cy="1069975"/>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Average attendance confirmations</a:t>
            </a:r>
            <a:br>
              <a:rPr lang="en-GB" sz="3600" b="1" dirty="0">
                <a:solidFill>
                  <a:srgbClr val="ABE338"/>
                </a:solidFill>
                <a:latin typeface="Calibri" panose="020F0502020204030204" pitchFamily="34" charset="0"/>
                <a:ea typeface="Calibri" panose="020F0502020204030204" pitchFamily="34" charset="0"/>
                <a:cs typeface="Calibri" panose="020F0502020204030204" pitchFamily="34" charset="0"/>
              </a:rPr>
            </a:br>
            <a:endParaRPr lang="en-GB" sz="3600" b="1" dirty="0">
              <a:solidFill>
                <a:srgbClr val="ABE338"/>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594B3BA-C79D-3F06-3146-231849E3F879}"/>
              </a:ext>
            </a:extLst>
          </p:cNvPr>
          <p:cNvPicPr>
            <a:picLocks noChangeAspect="1"/>
          </p:cNvPicPr>
          <p:nvPr/>
        </p:nvPicPr>
        <p:blipFill>
          <a:blip r:embed="rId3"/>
          <a:srcRect l="2195" t="18267" r="14304" b="45740"/>
          <a:stretch>
            <a:fillRect/>
          </a:stretch>
        </p:blipFill>
        <p:spPr>
          <a:xfrm>
            <a:off x="623577" y="1666702"/>
            <a:ext cx="10331765" cy="4059936"/>
          </a:xfrm>
          <a:prstGeom prst="rect">
            <a:avLst/>
          </a:prstGeom>
        </p:spPr>
      </p:pic>
    </p:spTree>
    <p:extLst>
      <p:ext uri="{BB962C8B-B14F-4D97-AF65-F5344CB8AC3E}">
        <p14:creationId xmlns:p14="http://schemas.microsoft.com/office/powerpoint/2010/main" val="1980006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96F7F-F930-E743-4E08-F3C62D01CBCB}"/>
              </a:ext>
            </a:extLst>
          </p:cNvPr>
          <p:cNvSpPr>
            <a:spLocks noGrp="1"/>
          </p:cNvSpPr>
          <p:nvPr>
            <p:ph type="title" idx="4294967295"/>
          </p:nvPr>
        </p:nvSpPr>
        <p:spPr>
          <a:xfrm>
            <a:off x="455623" y="391560"/>
            <a:ext cx="6124575" cy="927100"/>
          </a:xfrm>
          <a:prstGeom prst="rect">
            <a:avLst/>
          </a:prstGeom>
        </p:spPr>
        <p:txBody>
          <a:bodyPr/>
          <a:lstStyle/>
          <a:p>
            <a:r>
              <a:rPr lang="en-GB" sz="4000" b="1" dirty="0">
                <a:solidFill>
                  <a:srgbClr val="ABE338"/>
                </a:solidFill>
                <a:latin typeface="Calibri" panose="020F0502020204030204" pitchFamily="34" charset="0"/>
                <a:ea typeface="Calibri" panose="020F0502020204030204" pitchFamily="34" charset="0"/>
                <a:cs typeface="Calibri" panose="020F0502020204030204" pitchFamily="34" charset="0"/>
              </a:rPr>
              <a:t>WGLG withdrawals</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computer screen shot of a computer&#10;&#10;AI-generated content may be incorrect.">
            <a:extLst>
              <a:ext uri="{FF2B5EF4-FFF2-40B4-BE49-F238E27FC236}">
                <a16:creationId xmlns:a16="http://schemas.microsoft.com/office/drawing/2014/main" id="{E4A2E698-CD4B-01BF-9AF0-B53A19076E76}"/>
              </a:ext>
            </a:extLst>
          </p:cNvPr>
          <p:cNvPicPr>
            <a:picLocks noChangeAspect="1"/>
          </p:cNvPicPr>
          <p:nvPr/>
        </p:nvPicPr>
        <p:blipFill>
          <a:blip r:embed="rId3"/>
          <a:srcRect l="4549" t="29189" r="27485" b="51161"/>
          <a:stretch>
            <a:fillRect/>
          </a:stretch>
        </p:blipFill>
        <p:spPr>
          <a:xfrm>
            <a:off x="643245" y="1596667"/>
            <a:ext cx="9373156" cy="2110339"/>
          </a:xfrm>
          <a:prstGeom prst="rect">
            <a:avLst/>
          </a:prstGeom>
        </p:spPr>
      </p:pic>
      <p:sp>
        <p:nvSpPr>
          <p:cNvPr id="5" name="TextBox 4">
            <a:extLst>
              <a:ext uri="{FF2B5EF4-FFF2-40B4-BE49-F238E27FC236}">
                <a16:creationId xmlns:a16="http://schemas.microsoft.com/office/drawing/2014/main" id="{C2A8A8FA-EE3F-8914-E6D4-A2E615A2DCFF}"/>
              </a:ext>
            </a:extLst>
          </p:cNvPr>
          <p:cNvSpPr txBox="1"/>
          <p:nvPr/>
        </p:nvSpPr>
        <p:spPr>
          <a:xfrm>
            <a:off x="643245" y="4217769"/>
            <a:ext cx="10259568" cy="1200329"/>
          </a:xfrm>
          <a:prstGeom prst="rect">
            <a:avLst/>
          </a:prstGeom>
          <a:noFill/>
        </p:spPr>
        <p:txBody>
          <a:bodyPr wrap="square" rtlCol="0">
            <a:spAutoFit/>
          </a:bodyPr>
          <a:lstStyle/>
          <a:p>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What are your internal processes?</a:t>
            </a:r>
          </a:p>
          <a:p>
            <a:endParaRPr lang="en-GB" sz="2400" dirty="0">
              <a:solidFill>
                <a:schemeClr val="bg1"/>
              </a:solidFill>
              <a:latin typeface="Helvetica" panose="020B0604020202020204" pitchFamily="34" charset="0"/>
              <a:cs typeface="Helvetica" panose="020B0604020202020204" pitchFamily="34" charset="0"/>
            </a:endParaRPr>
          </a:p>
          <a:p>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How can we improve withdrawal submissions?</a:t>
            </a:r>
          </a:p>
        </p:txBody>
      </p:sp>
    </p:spTree>
    <p:extLst>
      <p:ext uri="{BB962C8B-B14F-4D97-AF65-F5344CB8AC3E}">
        <p14:creationId xmlns:p14="http://schemas.microsoft.com/office/powerpoint/2010/main" val="2107289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C83AF-E1DE-7C1C-D01D-50B65D36D4A3}"/>
              </a:ext>
            </a:extLst>
          </p:cNvPr>
          <p:cNvSpPr>
            <a:spLocks noGrp="1"/>
          </p:cNvSpPr>
          <p:nvPr>
            <p:ph type="title" idx="4294967295"/>
          </p:nvPr>
        </p:nvSpPr>
        <p:spPr>
          <a:xfrm>
            <a:off x="266604" y="495301"/>
            <a:ext cx="9096375" cy="1068387"/>
          </a:xfrm>
          <a:prstGeom prst="rect">
            <a:avLst/>
          </a:prstGeom>
        </p:spPr>
        <p:txBody>
          <a:bodyPr/>
          <a:lstStyle/>
          <a:p>
            <a:r>
              <a:rPr lang="en-GB" altLang="en" sz="4000" b="1" dirty="0">
                <a:solidFill>
                  <a:srgbClr val="ABE338"/>
                </a:solidFill>
                <a:latin typeface="Helvetica" panose="020B0604020202030204" pitchFamily="34" charset="0"/>
              </a:rPr>
              <a:t>Promotion – working together</a:t>
            </a:r>
            <a:br>
              <a:rPr lang="en-GB" dirty="0"/>
            </a:br>
            <a:br>
              <a:rPr lang="en-GB" dirty="0"/>
            </a:br>
            <a:endParaRPr lang="en-GB" dirty="0"/>
          </a:p>
        </p:txBody>
      </p:sp>
      <p:sp>
        <p:nvSpPr>
          <p:cNvPr id="3" name="Text Placeholder 2">
            <a:extLst>
              <a:ext uri="{FF2B5EF4-FFF2-40B4-BE49-F238E27FC236}">
                <a16:creationId xmlns:a16="http://schemas.microsoft.com/office/drawing/2014/main" id="{0D162F7B-013E-01D5-5729-F755A163D701}"/>
              </a:ext>
            </a:extLst>
          </p:cNvPr>
          <p:cNvSpPr>
            <a:spLocks noGrp="1"/>
          </p:cNvSpPr>
          <p:nvPr>
            <p:ph type="body" sz="quarter" idx="4294967295"/>
          </p:nvPr>
        </p:nvSpPr>
        <p:spPr>
          <a:xfrm>
            <a:off x="0" y="1430684"/>
            <a:ext cx="10215563" cy="635000"/>
          </a:xfrm>
          <a:prstGeom prst="rect">
            <a:avLst/>
          </a:prstGeom>
        </p:spPr>
        <p:txBody>
          <a:bodyPr/>
          <a:lstStyle/>
          <a:p>
            <a:pPr marL="457200" lvl="1" indent="0">
              <a:buNone/>
            </a:pPr>
            <a:r>
              <a:rPr lang="en-GB" sz="2000" b="0" dirty="0">
                <a:solidFill>
                  <a:schemeClr val="bg1"/>
                </a:solidFill>
                <a:latin typeface="Helvetica" panose="020B0604020202020204" pitchFamily="34" charset="0"/>
                <a:cs typeface="Helvetica" panose="020B0604020202020204" pitchFamily="34" charset="0"/>
              </a:rPr>
              <a:t>Which SLC resources do you use to promote EMA?</a:t>
            </a:r>
          </a:p>
        </p:txBody>
      </p:sp>
      <p:sp>
        <p:nvSpPr>
          <p:cNvPr id="4" name="TextBox 3">
            <a:extLst>
              <a:ext uri="{FF2B5EF4-FFF2-40B4-BE49-F238E27FC236}">
                <a16:creationId xmlns:a16="http://schemas.microsoft.com/office/drawing/2014/main" id="{707AEB4B-4313-DB82-4482-087507D33D97}"/>
              </a:ext>
            </a:extLst>
          </p:cNvPr>
          <p:cNvSpPr txBox="1"/>
          <p:nvPr/>
        </p:nvSpPr>
        <p:spPr>
          <a:xfrm>
            <a:off x="424071" y="2065684"/>
            <a:ext cx="10382475" cy="4154984"/>
          </a:xfrm>
          <a:prstGeom prst="rect">
            <a:avLst/>
          </a:prstGeom>
          <a:noFill/>
        </p:spPr>
        <p:txBody>
          <a:bodyPr wrap="square" rtlCol="0">
            <a:spAutoFit/>
          </a:bodyPr>
          <a:lstStyle/>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Little book of EMA</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guide to WGLG</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coming soon posters </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apply now posters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presentations to display on screens</a:t>
            </a:r>
          </a:p>
          <a:p>
            <a:endParaRPr lang="en-GB" sz="2000" dirty="0">
              <a:solidFill>
                <a:schemeClr val="bg1"/>
              </a:solidFill>
              <a:latin typeface="Helvetica" panose="020B0604020202020204" pitchFamily="34" charset="0"/>
              <a:cs typeface="Helvetica" panose="020B0604020202020204" pitchFamily="34" charset="0"/>
            </a:endParaRPr>
          </a:p>
          <a:p>
            <a:r>
              <a:rPr lang="en-GB" sz="2000" dirty="0">
                <a:solidFill>
                  <a:schemeClr val="bg1"/>
                </a:solidFill>
                <a:latin typeface="Helvetica" panose="020B0604020202020204" pitchFamily="34" charset="0"/>
                <a:cs typeface="Helvetica" panose="020B0604020202020204" pitchFamily="34" charset="0"/>
              </a:rPr>
              <a:t>How do you identify potential EMA students and promote the funding?</a:t>
            </a:r>
          </a:p>
          <a:p>
            <a:pPr lvl="1"/>
            <a:endParaRPr lang="en-GB" sz="2000" dirty="0">
              <a:solidFill>
                <a:schemeClr val="bg1"/>
              </a:solidFill>
              <a:latin typeface="Helvetica" panose="020B0604020202020204" pitchFamily="34" charset="0"/>
              <a:cs typeface="Helvetica" panose="020B0604020202020204" pitchFamily="34" charset="0"/>
            </a:endParaRP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free school meals info</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parents’ salaries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class charts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social media and websites</a:t>
            </a:r>
          </a:p>
          <a:p>
            <a:pPr marL="800100" lvl="1" indent="-342900">
              <a:buFont typeface="Arial" panose="020B0604020202020204" pitchFamily="34" charset="0"/>
              <a:buChar char="•"/>
            </a:pPr>
            <a:r>
              <a:rPr lang="en-GB" sz="2000" dirty="0">
                <a:solidFill>
                  <a:schemeClr val="bg1"/>
                </a:solidFill>
                <a:latin typeface="Helvetica" panose="020B0604020202020204" pitchFamily="34" charset="0"/>
                <a:cs typeface="Helvetica" panose="020B0604020202020204" pitchFamily="34" charset="0"/>
              </a:rPr>
              <a:t>open days, enrolment, QR code on notice boards	</a:t>
            </a:r>
          </a:p>
        </p:txBody>
      </p:sp>
    </p:spTree>
    <p:extLst>
      <p:ext uri="{BB962C8B-B14F-4D97-AF65-F5344CB8AC3E}">
        <p14:creationId xmlns:p14="http://schemas.microsoft.com/office/powerpoint/2010/main" val="181309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66E293-7B35-9E85-B05E-EE4A2BADF54C}"/>
              </a:ext>
            </a:extLst>
          </p:cNvPr>
          <p:cNvSpPr txBox="1"/>
          <p:nvPr/>
        </p:nvSpPr>
        <p:spPr>
          <a:xfrm>
            <a:off x="199697" y="136634"/>
            <a:ext cx="5181600" cy="590931"/>
          </a:xfrm>
          <a:prstGeom prst="rect">
            <a:avLst/>
          </a:prstGeom>
          <a:noFill/>
        </p:spPr>
        <p:txBody>
          <a:bodyPr wrap="square" rtlCol="0">
            <a:spAutoFit/>
          </a:bodyPr>
          <a:lstStyle/>
          <a:p>
            <a:pPr>
              <a:lnSpc>
                <a:spcPct val="90000"/>
              </a:lnSpc>
              <a:spcBef>
                <a:spcPct val="0"/>
              </a:spcBef>
              <a:spcAft>
                <a:spcPts val="600"/>
              </a:spcAft>
              <a:defRPr/>
            </a:pPr>
            <a:r>
              <a:rPr lang="en-GB" sz="3600" b="1" dirty="0">
                <a:solidFill>
                  <a:srgbClr val="006060"/>
                </a:solidFill>
                <a:latin typeface="+mj-lt"/>
                <a:ea typeface="+mj-ea"/>
                <a:cs typeface="+mj-cs"/>
              </a:rPr>
              <a:t>Timeline</a:t>
            </a:r>
            <a:r>
              <a:rPr lang="en-GB" sz="3200" b="1" dirty="0">
                <a:solidFill>
                  <a:srgbClr val="006060"/>
                </a:solidFill>
                <a:latin typeface="+mj-lt"/>
                <a:ea typeface="+mj-ea"/>
                <a:cs typeface="+mj-cs"/>
              </a:rPr>
              <a:t> </a:t>
            </a:r>
          </a:p>
        </p:txBody>
      </p:sp>
      <p:sp>
        <p:nvSpPr>
          <p:cNvPr id="3" name="Rectangle: Rounded Corners 2">
            <a:extLst>
              <a:ext uri="{FF2B5EF4-FFF2-40B4-BE49-F238E27FC236}">
                <a16:creationId xmlns:a16="http://schemas.microsoft.com/office/drawing/2014/main" id="{0BEFA3F6-BC74-93F2-A22D-D2331B10CDDC}"/>
              </a:ext>
            </a:extLst>
          </p:cNvPr>
          <p:cNvSpPr/>
          <p:nvPr/>
        </p:nvSpPr>
        <p:spPr>
          <a:xfrm>
            <a:off x="160855" y="3043738"/>
            <a:ext cx="11550869" cy="584775"/>
          </a:xfrm>
          <a:prstGeom prst="round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D197CF97-625A-C4AD-3E3C-0F4004E8FFC8}"/>
              </a:ext>
            </a:extLst>
          </p:cNvPr>
          <p:cNvSpPr txBox="1"/>
          <p:nvPr/>
        </p:nvSpPr>
        <p:spPr>
          <a:xfrm>
            <a:off x="480276" y="3177950"/>
            <a:ext cx="1470139"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March 26	  </a:t>
            </a:r>
          </a:p>
        </p:txBody>
      </p:sp>
      <p:sp>
        <p:nvSpPr>
          <p:cNvPr id="17" name="Rectangle: Rounded Corners 16">
            <a:extLst>
              <a:ext uri="{FF2B5EF4-FFF2-40B4-BE49-F238E27FC236}">
                <a16:creationId xmlns:a16="http://schemas.microsoft.com/office/drawing/2014/main" id="{E5CB4145-9A75-834B-FC7B-34D90DC195D7}"/>
              </a:ext>
            </a:extLst>
          </p:cNvPr>
          <p:cNvSpPr/>
          <p:nvPr/>
        </p:nvSpPr>
        <p:spPr>
          <a:xfrm>
            <a:off x="1785912" y="1198826"/>
            <a:ext cx="1996966" cy="1061544"/>
          </a:xfrm>
          <a:prstGeom prst="roundRect">
            <a:avLst/>
          </a:prstGeom>
          <a:solidFill>
            <a:srgbClr val="AD13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We typically launch for the next AY </a:t>
            </a:r>
          </a:p>
        </p:txBody>
      </p:sp>
      <p:cxnSp>
        <p:nvCxnSpPr>
          <p:cNvPr id="18" name="Straight Arrow Connector 17">
            <a:extLst>
              <a:ext uri="{FF2B5EF4-FFF2-40B4-BE49-F238E27FC236}">
                <a16:creationId xmlns:a16="http://schemas.microsoft.com/office/drawing/2014/main" id="{FB771E6E-DB4B-2D47-ED9A-6BE66A7E65AC}"/>
              </a:ext>
            </a:extLst>
          </p:cNvPr>
          <p:cNvCxnSpPr>
            <a:cxnSpLocks/>
            <a:stCxn id="17" idx="2"/>
          </p:cNvCxnSpPr>
          <p:nvPr/>
        </p:nvCxnSpPr>
        <p:spPr>
          <a:xfrm>
            <a:off x="2784395" y="2260370"/>
            <a:ext cx="0" cy="4594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Rounded Corners 19">
            <a:extLst>
              <a:ext uri="{FF2B5EF4-FFF2-40B4-BE49-F238E27FC236}">
                <a16:creationId xmlns:a16="http://schemas.microsoft.com/office/drawing/2014/main" id="{22AB2A99-A8E0-F9D6-BEEA-6DFC6073AB50}"/>
              </a:ext>
            </a:extLst>
          </p:cNvPr>
          <p:cNvSpPr/>
          <p:nvPr/>
        </p:nvSpPr>
        <p:spPr>
          <a:xfrm>
            <a:off x="4049941" y="1086282"/>
            <a:ext cx="1550760" cy="123110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Encourage students to apply </a:t>
            </a:r>
            <a:endParaRPr lang="en-GB" dirty="0"/>
          </a:p>
        </p:txBody>
      </p:sp>
      <p:sp>
        <p:nvSpPr>
          <p:cNvPr id="21" name="TextBox 20">
            <a:extLst>
              <a:ext uri="{FF2B5EF4-FFF2-40B4-BE49-F238E27FC236}">
                <a16:creationId xmlns:a16="http://schemas.microsoft.com/office/drawing/2014/main" id="{6B836C35-1EF3-DF65-C26F-0A82090895B0}"/>
              </a:ext>
            </a:extLst>
          </p:cNvPr>
          <p:cNvSpPr txBox="1"/>
          <p:nvPr/>
        </p:nvSpPr>
        <p:spPr>
          <a:xfrm>
            <a:off x="7272928" y="3177871"/>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Sept 26</a:t>
            </a:r>
          </a:p>
        </p:txBody>
      </p:sp>
      <p:cxnSp>
        <p:nvCxnSpPr>
          <p:cNvPr id="25" name="Straight Arrow Connector 24">
            <a:extLst>
              <a:ext uri="{FF2B5EF4-FFF2-40B4-BE49-F238E27FC236}">
                <a16:creationId xmlns:a16="http://schemas.microsoft.com/office/drawing/2014/main" id="{C9E186CE-7D86-CB84-71B5-EA2460E1F56A}"/>
              </a:ext>
            </a:extLst>
          </p:cNvPr>
          <p:cNvCxnSpPr>
            <a:cxnSpLocks/>
          </p:cNvCxnSpPr>
          <p:nvPr/>
        </p:nvCxnSpPr>
        <p:spPr>
          <a:xfrm>
            <a:off x="4008584" y="2504602"/>
            <a:ext cx="0" cy="588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C3174B7-937F-8E9E-4288-024BA231EB4D}"/>
              </a:ext>
            </a:extLst>
          </p:cNvPr>
          <p:cNvSpPr txBox="1"/>
          <p:nvPr/>
        </p:nvSpPr>
        <p:spPr>
          <a:xfrm>
            <a:off x="5381297" y="3166152"/>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June 26 </a:t>
            </a:r>
          </a:p>
        </p:txBody>
      </p:sp>
      <p:cxnSp>
        <p:nvCxnSpPr>
          <p:cNvPr id="28" name="Straight Arrow Connector 27">
            <a:extLst>
              <a:ext uri="{FF2B5EF4-FFF2-40B4-BE49-F238E27FC236}">
                <a16:creationId xmlns:a16="http://schemas.microsoft.com/office/drawing/2014/main" id="{586D0091-BB18-C173-F689-54F9629F97E5}"/>
              </a:ext>
            </a:extLst>
          </p:cNvPr>
          <p:cNvCxnSpPr>
            <a:cxnSpLocks/>
          </p:cNvCxnSpPr>
          <p:nvPr/>
        </p:nvCxnSpPr>
        <p:spPr>
          <a:xfrm>
            <a:off x="9446181" y="2814261"/>
            <a:ext cx="0" cy="2634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69381460-74BA-2DCB-FEDC-8308539B8307}"/>
              </a:ext>
            </a:extLst>
          </p:cNvPr>
          <p:cNvSpPr/>
          <p:nvPr/>
        </p:nvSpPr>
        <p:spPr>
          <a:xfrm>
            <a:off x="2431451" y="4549597"/>
            <a:ext cx="1292772" cy="871825"/>
          </a:xfrm>
          <a:prstGeom prst="round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Little book of EMA</a:t>
            </a:r>
          </a:p>
        </p:txBody>
      </p:sp>
      <p:cxnSp>
        <p:nvCxnSpPr>
          <p:cNvPr id="33" name="Straight Arrow Connector 32">
            <a:extLst>
              <a:ext uri="{FF2B5EF4-FFF2-40B4-BE49-F238E27FC236}">
                <a16:creationId xmlns:a16="http://schemas.microsoft.com/office/drawing/2014/main" id="{FF58C75E-5D20-D20C-6E41-D04E4F4F35D0}"/>
              </a:ext>
            </a:extLst>
          </p:cNvPr>
          <p:cNvCxnSpPr>
            <a:cxnSpLocks/>
          </p:cNvCxnSpPr>
          <p:nvPr/>
        </p:nvCxnSpPr>
        <p:spPr>
          <a:xfrm flipV="1">
            <a:off x="538048" y="3628822"/>
            <a:ext cx="23478" cy="7960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78F2AA6-2D4C-102E-B2D3-E6DDAFA03A31}"/>
              </a:ext>
            </a:extLst>
          </p:cNvPr>
          <p:cNvCxnSpPr>
            <a:cxnSpLocks/>
            <a:stCxn id="31" idx="0"/>
          </p:cNvCxnSpPr>
          <p:nvPr/>
        </p:nvCxnSpPr>
        <p:spPr>
          <a:xfrm flipH="1" flipV="1">
            <a:off x="3062074" y="3902849"/>
            <a:ext cx="15763" cy="6467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28ABBD71-AA19-AB8E-FCAB-98FAB2BA01D6}"/>
              </a:ext>
            </a:extLst>
          </p:cNvPr>
          <p:cNvCxnSpPr>
            <a:cxnSpLocks/>
          </p:cNvCxnSpPr>
          <p:nvPr/>
        </p:nvCxnSpPr>
        <p:spPr>
          <a:xfrm flipH="1" flipV="1">
            <a:off x="4034177" y="3696555"/>
            <a:ext cx="15763" cy="5723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6D90DC31-195B-130E-05C3-7FF7BB696AE6}"/>
              </a:ext>
            </a:extLst>
          </p:cNvPr>
          <p:cNvCxnSpPr>
            <a:cxnSpLocks/>
          </p:cNvCxnSpPr>
          <p:nvPr/>
        </p:nvCxnSpPr>
        <p:spPr>
          <a:xfrm>
            <a:off x="6350558" y="3784867"/>
            <a:ext cx="29743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angle: Rounded Corners 12">
            <a:extLst>
              <a:ext uri="{FF2B5EF4-FFF2-40B4-BE49-F238E27FC236}">
                <a16:creationId xmlns:a16="http://schemas.microsoft.com/office/drawing/2014/main" id="{C4C8CC6E-B9E0-D36E-BDC0-7B4F3C6A6EFA}"/>
              </a:ext>
            </a:extLst>
          </p:cNvPr>
          <p:cNvSpPr/>
          <p:nvPr/>
        </p:nvSpPr>
        <p:spPr>
          <a:xfrm>
            <a:off x="8635631" y="4075617"/>
            <a:ext cx="1957538" cy="1131976"/>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latin typeface="Helvetica" panose="020B0604020202020204" pitchFamily="34" charset="0"/>
                <a:cs typeface="Helvetica" panose="020B0604020202020204" pitchFamily="34" charset="0"/>
              </a:rPr>
              <a:t>Learning agreements need signing</a:t>
            </a:r>
          </a:p>
        </p:txBody>
      </p:sp>
      <p:cxnSp>
        <p:nvCxnSpPr>
          <p:cNvPr id="15" name="Straight Arrow Connector 14">
            <a:extLst>
              <a:ext uri="{FF2B5EF4-FFF2-40B4-BE49-F238E27FC236}">
                <a16:creationId xmlns:a16="http://schemas.microsoft.com/office/drawing/2014/main" id="{34941730-855C-EE9F-ECC7-2D1AF8B9CA3E}"/>
              </a:ext>
            </a:extLst>
          </p:cNvPr>
          <p:cNvCxnSpPr/>
          <p:nvPr/>
        </p:nvCxnSpPr>
        <p:spPr>
          <a:xfrm>
            <a:off x="7938198" y="3822375"/>
            <a:ext cx="0" cy="2212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1ADB48F3-3149-49FF-4CFB-0804DC6A04FA}"/>
              </a:ext>
            </a:extLst>
          </p:cNvPr>
          <p:cNvSpPr/>
          <p:nvPr/>
        </p:nvSpPr>
        <p:spPr>
          <a:xfrm>
            <a:off x="394308" y="4567951"/>
            <a:ext cx="1319928" cy="1059978"/>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Start promoting to year 11 </a:t>
            </a:r>
          </a:p>
        </p:txBody>
      </p:sp>
      <p:cxnSp>
        <p:nvCxnSpPr>
          <p:cNvPr id="22" name="Straight Arrow Connector 21">
            <a:extLst>
              <a:ext uri="{FF2B5EF4-FFF2-40B4-BE49-F238E27FC236}">
                <a16:creationId xmlns:a16="http://schemas.microsoft.com/office/drawing/2014/main" id="{E911A343-D5A9-373C-060B-7AF53FB8D836}"/>
              </a:ext>
            </a:extLst>
          </p:cNvPr>
          <p:cNvCxnSpPr>
            <a:cxnSpLocks/>
          </p:cNvCxnSpPr>
          <p:nvPr/>
        </p:nvCxnSpPr>
        <p:spPr>
          <a:xfrm flipV="1">
            <a:off x="2125723" y="3696555"/>
            <a:ext cx="0" cy="523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58F733D9-75D9-B4E2-F4CE-A45AEB62495C}"/>
              </a:ext>
            </a:extLst>
          </p:cNvPr>
          <p:cNvSpPr>
            <a:spLocks noGrp="1"/>
          </p:cNvSpPr>
          <p:nvPr>
            <p:ph type="title" idx="4294967295"/>
          </p:nvPr>
        </p:nvSpPr>
        <p:spPr>
          <a:xfrm>
            <a:off x="205171" y="323883"/>
            <a:ext cx="10515600" cy="623888"/>
          </a:xfrm>
          <a:prstGeom prst="rect">
            <a:avLst/>
          </a:prstGeom>
        </p:spPr>
        <p:txBody>
          <a:bodyPr/>
          <a:lstStyle/>
          <a:p>
            <a:r>
              <a:rPr lang="en-GB" sz="4000" b="1" dirty="0">
                <a:solidFill>
                  <a:srgbClr val="92D050"/>
                </a:solidFill>
                <a:latin typeface="Helvetica" panose="020B0604020202020204" pitchFamily="34" charset="0"/>
                <a:cs typeface="Helvetica" panose="020B0604020202020204" pitchFamily="34" charset="0"/>
              </a:rPr>
              <a:t>Timelines</a:t>
            </a:r>
          </a:p>
        </p:txBody>
      </p:sp>
      <p:sp>
        <p:nvSpPr>
          <p:cNvPr id="29" name="TextBox 28">
            <a:extLst>
              <a:ext uri="{FF2B5EF4-FFF2-40B4-BE49-F238E27FC236}">
                <a16:creationId xmlns:a16="http://schemas.microsoft.com/office/drawing/2014/main" id="{DBE7C09A-2747-AB5D-CECA-E23E0B9A78CA}"/>
              </a:ext>
            </a:extLst>
          </p:cNvPr>
          <p:cNvSpPr txBox="1"/>
          <p:nvPr/>
        </p:nvSpPr>
        <p:spPr>
          <a:xfrm>
            <a:off x="2342211" y="3193335"/>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April 26 </a:t>
            </a:r>
          </a:p>
        </p:txBody>
      </p:sp>
      <p:cxnSp>
        <p:nvCxnSpPr>
          <p:cNvPr id="30" name="Straight Arrow Connector 29">
            <a:extLst>
              <a:ext uri="{FF2B5EF4-FFF2-40B4-BE49-F238E27FC236}">
                <a16:creationId xmlns:a16="http://schemas.microsoft.com/office/drawing/2014/main" id="{B58A5ED9-4694-E3C2-DDE9-9B30BA2941AC}"/>
              </a:ext>
            </a:extLst>
          </p:cNvPr>
          <p:cNvCxnSpPr>
            <a:cxnSpLocks/>
          </p:cNvCxnSpPr>
          <p:nvPr/>
        </p:nvCxnSpPr>
        <p:spPr>
          <a:xfrm>
            <a:off x="2782138" y="2384677"/>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C4767BE9-F085-B3F4-67B9-0E9BD23F60DD}"/>
              </a:ext>
            </a:extLst>
          </p:cNvPr>
          <p:cNvCxnSpPr>
            <a:cxnSpLocks/>
          </p:cNvCxnSpPr>
          <p:nvPr/>
        </p:nvCxnSpPr>
        <p:spPr>
          <a:xfrm flipV="1">
            <a:off x="2782138" y="3694416"/>
            <a:ext cx="0" cy="69848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0C898DA1-70C9-1DD0-3949-0245418F3E35}"/>
              </a:ext>
            </a:extLst>
          </p:cNvPr>
          <p:cNvSpPr txBox="1"/>
          <p:nvPr/>
        </p:nvSpPr>
        <p:spPr>
          <a:xfrm>
            <a:off x="3863019" y="3166152"/>
            <a:ext cx="1397873"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May 26 </a:t>
            </a:r>
          </a:p>
        </p:txBody>
      </p:sp>
      <p:cxnSp>
        <p:nvCxnSpPr>
          <p:cNvPr id="38" name="Straight Arrow Connector 37">
            <a:extLst>
              <a:ext uri="{FF2B5EF4-FFF2-40B4-BE49-F238E27FC236}">
                <a16:creationId xmlns:a16="http://schemas.microsoft.com/office/drawing/2014/main" id="{F155ACBF-F3DA-4A69-9736-34C589C94580}"/>
              </a:ext>
            </a:extLst>
          </p:cNvPr>
          <p:cNvCxnSpPr>
            <a:cxnSpLocks/>
          </p:cNvCxnSpPr>
          <p:nvPr/>
        </p:nvCxnSpPr>
        <p:spPr>
          <a:xfrm>
            <a:off x="4850382" y="2401743"/>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F2E3A3E-A85D-0265-E0C3-602CAD45F60A}"/>
              </a:ext>
            </a:extLst>
          </p:cNvPr>
          <p:cNvSpPr txBox="1"/>
          <p:nvPr/>
        </p:nvSpPr>
        <p:spPr>
          <a:xfrm>
            <a:off x="9087784" y="3185135"/>
            <a:ext cx="1632985" cy="307777"/>
          </a:xfrm>
          <a:prstGeom prst="rect">
            <a:avLst/>
          </a:prstGeom>
          <a:noFill/>
        </p:spPr>
        <p:txBody>
          <a:bodyPr wrap="square" rtlCol="0">
            <a:spAutoFit/>
          </a:bodyPr>
          <a:lstStyle/>
          <a:p>
            <a:r>
              <a:rPr lang="en-GB" sz="1400" b="1" dirty="0">
                <a:solidFill>
                  <a:schemeClr val="bg1"/>
                </a:solidFill>
                <a:latin typeface="Helvetica" panose="020B0604020202020204" pitchFamily="34" charset="0"/>
                <a:cs typeface="Helvetica" panose="020B0604020202020204" pitchFamily="34" charset="0"/>
              </a:rPr>
              <a:t>December 2026</a:t>
            </a:r>
          </a:p>
        </p:txBody>
      </p:sp>
      <p:sp>
        <p:nvSpPr>
          <p:cNvPr id="40" name="Rectangle: Rounded Corners 39">
            <a:extLst>
              <a:ext uri="{FF2B5EF4-FFF2-40B4-BE49-F238E27FC236}">
                <a16:creationId xmlns:a16="http://schemas.microsoft.com/office/drawing/2014/main" id="{A4DF932B-A1BE-C8B2-12E7-CE49E676A90B}"/>
              </a:ext>
            </a:extLst>
          </p:cNvPr>
          <p:cNvSpPr/>
          <p:nvPr/>
        </p:nvSpPr>
        <p:spPr>
          <a:xfrm>
            <a:off x="164530" y="1529918"/>
            <a:ext cx="1292772" cy="871825"/>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Coming soon posters </a:t>
            </a:r>
          </a:p>
        </p:txBody>
      </p:sp>
      <p:cxnSp>
        <p:nvCxnSpPr>
          <p:cNvPr id="41" name="Straight Arrow Connector 40">
            <a:extLst>
              <a:ext uri="{FF2B5EF4-FFF2-40B4-BE49-F238E27FC236}">
                <a16:creationId xmlns:a16="http://schemas.microsoft.com/office/drawing/2014/main" id="{2D152B63-68E6-AD32-1180-899F0B2199D9}"/>
              </a:ext>
            </a:extLst>
          </p:cNvPr>
          <p:cNvCxnSpPr>
            <a:cxnSpLocks/>
          </p:cNvCxnSpPr>
          <p:nvPr/>
        </p:nvCxnSpPr>
        <p:spPr>
          <a:xfrm>
            <a:off x="792871" y="2490078"/>
            <a:ext cx="0" cy="516153"/>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39C6402-82F3-8291-8F7D-8145A076BE3C}"/>
              </a:ext>
            </a:extLst>
          </p:cNvPr>
          <p:cNvCxnSpPr>
            <a:cxnSpLocks/>
          </p:cNvCxnSpPr>
          <p:nvPr/>
        </p:nvCxnSpPr>
        <p:spPr>
          <a:xfrm flipV="1">
            <a:off x="7643698" y="3753538"/>
            <a:ext cx="0" cy="91522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Rounded Corners 4">
            <a:extLst>
              <a:ext uri="{FF2B5EF4-FFF2-40B4-BE49-F238E27FC236}">
                <a16:creationId xmlns:a16="http://schemas.microsoft.com/office/drawing/2014/main" id="{1EEEAADF-B8DC-EE4B-0361-ED618821CD59}"/>
              </a:ext>
            </a:extLst>
          </p:cNvPr>
          <p:cNvSpPr/>
          <p:nvPr/>
        </p:nvSpPr>
        <p:spPr>
          <a:xfrm>
            <a:off x="8670801" y="1401080"/>
            <a:ext cx="2267707" cy="871825"/>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New/returning students - 13-week backdated deadline</a:t>
            </a:r>
          </a:p>
        </p:txBody>
      </p:sp>
      <p:cxnSp>
        <p:nvCxnSpPr>
          <p:cNvPr id="9" name="Straight Arrow Connector 8">
            <a:extLst>
              <a:ext uri="{FF2B5EF4-FFF2-40B4-BE49-F238E27FC236}">
                <a16:creationId xmlns:a16="http://schemas.microsoft.com/office/drawing/2014/main" id="{D39D64AF-5CDF-248F-5CC8-B1F81E5CCC29}"/>
              </a:ext>
            </a:extLst>
          </p:cNvPr>
          <p:cNvCxnSpPr>
            <a:cxnSpLocks/>
          </p:cNvCxnSpPr>
          <p:nvPr/>
        </p:nvCxnSpPr>
        <p:spPr>
          <a:xfrm>
            <a:off x="9807875" y="2317388"/>
            <a:ext cx="0" cy="611532"/>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DB48E67-9610-D296-F2A6-7C2870138711}"/>
              </a:ext>
            </a:extLst>
          </p:cNvPr>
          <p:cNvCxnSpPr>
            <a:cxnSpLocks/>
          </p:cNvCxnSpPr>
          <p:nvPr/>
        </p:nvCxnSpPr>
        <p:spPr>
          <a:xfrm>
            <a:off x="5682271" y="3902849"/>
            <a:ext cx="1811867" cy="0"/>
          </a:xfrm>
          <a:prstGeom prst="straightConnector1">
            <a:avLst/>
          </a:prstGeom>
          <a:ln w="57150">
            <a:solidFill>
              <a:schemeClr val="bg1"/>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6F14218-0DA4-27C0-5E62-F6CA056F48C2}"/>
              </a:ext>
            </a:extLst>
          </p:cNvPr>
          <p:cNvCxnSpPr>
            <a:cxnSpLocks/>
          </p:cNvCxnSpPr>
          <p:nvPr/>
        </p:nvCxnSpPr>
        <p:spPr>
          <a:xfrm>
            <a:off x="7668153" y="4641605"/>
            <a:ext cx="824569" cy="0"/>
          </a:xfrm>
          <a:prstGeom prst="line">
            <a:avLst/>
          </a:prstGeom>
          <a:ln w="57150">
            <a:solidFill>
              <a:schemeClr val="bg1"/>
            </a:solidFill>
          </a:ln>
        </p:spPr>
        <p:style>
          <a:lnRef idx="2">
            <a:schemeClr val="accent1"/>
          </a:lnRef>
          <a:fillRef idx="0">
            <a:schemeClr val="accent1"/>
          </a:fillRef>
          <a:effectRef idx="1">
            <a:schemeClr val="accent1"/>
          </a:effectRef>
          <a:fontRef idx="minor">
            <a:schemeClr val="tx1"/>
          </a:fontRef>
        </p:style>
      </p:cxnSp>
      <p:sp>
        <p:nvSpPr>
          <p:cNvPr id="49" name="Rectangle: Rounded Corners 48">
            <a:extLst>
              <a:ext uri="{FF2B5EF4-FFF2-40B4-BE49-F238E27FC236}">
                <a16:creationId xmlns:a16="http://schemas.microsoft.com/office/drawing/2014/main" id="{5415E347-27C6-FABB-7453-DABF1A79CD77}"/>
              </a:ext>
            </a:extLst>
          </p:cNvPr>
          <p:cNvSpPr/>
          <p:nvPr/>
        </p:nvSpPr>
        <p:spPr>
          <a:xfrm>
            <a:off x="5759608" y="4043656"/>
            <a:ext cx="1681656" cy="1023130"/>
          </a:xfrm>
          <a:prstGeom prst="round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latin typeface="Helvetica" panose="020B0604020202020204" pitchFamily="34" charset="0"/>
              <a:cs typeface="Helvetica" panose="020B0604020202020204" pitchFamily="34" charset="0"/>
            </a:endParaRPr>
          </a:p>
          <a:p>
            <a:pPr algn="ctr"/>
            <a:r>
              <a:rPr lang="en-GB" sz="1400" dirty="0">
                <a:solidFill>
                  <a:schemeClr val="bg1"/>
                </a:solidFill>
                <a:latin typeface="Helvetica" panose="020B0604020202020204" pitchFamily="34" charset="0"/>
                <a:cs typeface="Helvetica" panose="020B0604020202020204" pitchFamily="34" charset="0"/>
              </a:rPr>
              <a:t>Remove non returning students</a:t>
            </a:r>
          </a:p>
          <a:p>
            <a:pPr algn="ctr"/>
            <a:endParaRPr lang="en-GB" dirty="0"/>
          </a:p>
        </p:txBody>
      </p:sp>
      <p:sp>
        <p:nvSpPr>
          <p:cNvPr id="14" name="Rectangle: Rounded Corners 13">
            <a:extLst>
              <a:ext uri="{FF2B5EF4-FFF2-40B4-BE49-F238E27FC236}">
                <a16:creationId xmlns:a16="http://schemas.microsoft.com/office/drawing/2014/main" id="{65060F00-60DB-1CB6-7024-AAA694C1AE77}"/>
              </a:ext>
            </a:extLst>
          </p:cNvPr>
          <p:cNvSpPr/>
          <p:nvPr/>
        </p:nvSpPr>
        <p:spPr>
          <a:xfrm>
            <a:off x="2447312" y="5578123"/>
            <a:ext cx="1292772" cy="871825"/>
          </a:xfrm>
          <a:prstGeom prst="roundRect">
            <a:avLst/>
          </a:prstGeom>
          <a:solidFill>
            <a:srgbClr val="D98B8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Guide to WGLG</a:t>
            </a:r>
          </a:p>
        </p:txBody>
      </p:sp>
      <p:cxnSp>
        <p:nvCxnSpPr>
          <p:cNvPr id="48" name="Connector: Elbow 47">
            <a:extLst>
              <a:ext uri="{FF2B5EF4-FFF2-40B4-BE49-F238E27FC236}">
                <a16:creationId xmlns:a16="http://schemas.microsoft.com/office/drawing/2014/main" id="{C0F784E1-D0E7-7222-7D05-6C459D40003B}"/>
              </a:ext>
            </a:extLst>
          </p:cNvPr>
          <p:cNvCxnSpPr>
            <a:cxnSpLocks/>
          </p:cNvCxnSpPr>
          <p:nvPr/>
        </p:nvCxnSpPr>
        <p:spPr>
          <a:xfrm rot="10800000" flipV="1">
            <a:off x="1797038" y="4357525"/>
            <a:ext cx="986300" cy="735246"/>
          </a:xfrm>
          <a:prstGeom prst="bentConnector3">
            <a:avLst>
              <a:gd name="adj1" fmla="val 62700"/>
            </a:avLst>
          </a:prstGeom>
          <a:ln w="57150">
            <a:solidFill>
              <a:schemeClr val="bg1"/>
            </a:solidFill>
            <a:tailEnd type="triangle"/>
          </a:ln>
        </p:spPr>
        <p:style>
          <a:lnRef idx="3">
            <a:schemeClr val="dk1"/>
          </a:lnRef>
          <a:fillRef idx="0">
            <a:schemeClr val="dk1"/>
          </a:fillRef>
          <a:effectRef idx="2">
            <a:schemeClr val="dk1"/>
          </a:effectRef>
          <a:fontRef idx="minor">
            <a:schemeClr val="tx1"/>
          </a:fontRef>
        </p:style>
      </p:cxnSp>
      <p:cxnSp>
        <p:nvCxnSpPr>
          <p:cNvPr id="65" name="Straight Arrow Connector 64">
            <a:extLst>
              <a:ext uri="{FF2B5EF4-FFF2-40B4-BE49-F238E27FC236}">
                <a16:creationId xmlns:a16="http://schemas.microsoft.com/office/drawing/2014/main" id="{BF7399F7-0C8C-7EA6-6D5F-DD7404B8CCA9}"/>
              </a:ext>
            </a:extLst>
          </p:cNvPr>
          <p:cNvCxnSpPr>
            <a:cxnSpLocks/>
          </p:cNvCxnSpPr>
          <p:nvPr/>
        </p:nvCxnSpPr>
        <p:spPr>
          <a:xfrm flipV="1">
            <a:off x="3041147" y="3699528"/>
            <a:ext cx="0" cy="7623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872EE758-6EA9-8F03-5B99-347405149B8C}"/>
              </a:ext>
            </a:extLst>
          </p:cNvPr>
          <p:cNvSpPr/>
          <p:nvPr/>
        </p:nvSpPr>
        <p:spPr>
          <a:xfrm>
            <a:off x="3926657" y="4549597"/>
            <a:ext cx="1292772" cy="871825"/>
          </a:xfrm>
          <a:prstGeom prst="roundRect">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latin typeface="Helvetica" panose="020B0604020202020204" pitchFamily="34" charset="0"/>
                <a:cs typeface="Helvetica" panose="020B0604020202020204" pitchFamily="34" charset="0"/>
              </a:rPr>
              <a:t>Start getting LAs Signed</a:t>
            </a:r>
          </a:p>
        </p:txBody>
      </p:sp>
      <p:cxnSp>
        <p:nvCxnSpPr>
          <p:cNvPr id="10" name="Straight Arrow Connector 9">
            <a:extLst>
              <a:ext uri="{FF2B5EF4-FFF2-40B4-BE49-F238E27FC236}">
                <a16:creationId xmlns:a16="http://schemas.microsoft.com/office/drawing/2014/main" id="{0BC0AA60-E902-57CD-A4F9-3B9F86C6FB81}"/>
              </a:ext>
            </a:extLst>
          </p:cNvPr>
          <p:cNvCxnSpPr>
            <a:cxnSpLocks/>
          </p:cNvCxnSpPr>
          <p:nvPr/>
        </p:nvCxnSpPr>
        <p:spPr>
          <a:xfrm flipV="1">
            <a:off x="4226819" y="3699528"/>
            <a:ext cx="0" cy="762399"/>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281100"/>
      </p:ext>
    </p:extLst>
  </p:cSld>
  <p:clrMapOvr>
    <a:masterClrMapping/>
  </p:clrMapOvr>
</p:sld>
</file>

<file path=ppt/theme/theme1.xml><?xml version="1.0" encoding="utf-8"?>
<a:theme xmlns:a="http://schemas.openxmlformats.org/drawingml/2006/main" name="Blank Page">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ver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Break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tent Pages">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End Page">
  <a:themeElements>
    <a:clrScheme name="SLC Office Theme">
      <a:dk1>
        <a:sysClr val="windowText" lastClr="000000"/>
      </a:dk1>
      <a:lt1>
        <a:sysClr val="window" lastClr="FFFFFF"/>
      </a:lt1>
      <a:dk2>
        <a:srgbClr val="0E2841"/>
      </a:dk2>
      <a:lt2>
        <a:srgbClr val="E8E8E8"/>
      </a:lt2>
      <a:accent1>
        <a:srgbClr val="006060"/>
      </a:accent1>
      <a:accent2>
        <a:srgbClr val="E97132"/>
      </a:accent2>
      <a:accent3>
        <a:srgbClr val="AACA3D"/>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9063</TotalTime>
  <Words>2299</Words>
  <Application>Microsoft Office PowerPoint</Application>
  <PresentationFormat>Widescreen</PresentationFormat>
  <Paragraphs>612</Paragraphs>
  <Slides>35</Slides>
  <Notes>28</Notes>
  <HiddenSlides>0</HiddenSlides>
  <MMClips>1</MMClips>
  <ScaleCrop>false</ScaleCrop>
  <HeadingPairs>
    <vt:vector size="8" baseType="variant">
      <vt:variant>
        <vt:lpstr>Fonts Used</vt:lpstr>
      </vt:variant>
      <vt:variant>
        <vt:i4>5</vt:i4>
      </vt:variant>
      <vt:variant>
        <vt:lpstr>Theme</vt:lpstr>
      </vt:variant>
      <vt:variant>
        <vt:i4>5</vt:i4>
      </vt:variant>
      <vt:variant>
        <vt:lpstr>Embedded OLE Servers</vt:lpstr>
      </vt:variant>
      <vt:variant>
        <vt:i4>1</vt:i4>
      </vt:variant>
      <vt:variant>
        <vt:lpstr>Slide Titles</vt:lpstr>
      </vt:variant>
      <vt:variant>
        <vt:i4>35</vt:i4>
      </vt:variant>
    </vt:vector>
  </HeadingPairs>
  <TitlesOfParts>
    <vt:vector size="46" baseType="lpstr">
      <vt:lpstr>Aptos</vt:lpstr>
      <vt:lpstr>Arial</vt:lpstr>
      <vt:lpstr>Calibri</vt:lpstr>
      <vt:lpstr>Helvetica</vt:lpstr>
      <vt:lpstr>Wingdings</vt:lpstr>
      <vt:lpstr>Blank Page</vt:lpstr>
      <vt:lpstr>Cover Pages</vt:lpstr>
      <vt:lpstr>Break Pages</vt:lpstr>
      <vt:lpstr>Content Pages</vt:lpstr>
      <vt:lpstr>End Page</vt:lpstr>
      <vt:lpstr>Worksheet</vt:lpstr>
      <vt:lpstr>EMA/WGLG Service Review Forum  </vt:lpstr>
      <vt:lpstr>Agenda </vt:lpstr>
      <vt:lpstr>Service standards </vt:lpstr>
      <vt:lpstr>Reports </vt:lpstr>
      <vt:lpstr>Learning agreement average days  </vt:lpstr>
      <vt:lpstr>Average attendance confirmations </vt:lpstr>
      <vt:lpstr>WGLG withdrawals </vt:lpstr>
      <vt:lpstr>Promotion – working together  </vt:lpstr>
      <vt:lpstr>Timelines</vt:lpstr>
      <vt:lpstr>Applications for EMA/WGLG  </vt:lpstr>
      <vt:lpstr>EMA Wales - volume of applications  </vt:lpstr>
      <vt:lpstr>EMA Wales online and paper comparison </vt:lpstr>
      <vt:lpstr>WGLG - volume of applications  </vt:lpstr>
      <vt:lpstr>WGLG online and paper comparison </vt:lpstr>
      <vt:lpstr>Online application troubleshooting </vt:lpstr>
      <vt:lpstr>Missing evidence link </vt:lpstr>
      <vt:lpstr>Uploading evidence </vt:lpstr>
      <vt:lpstr>Common questions</vt:lpstr>
      <vt:lpstr>Remove, Stop or Suspend </vt:lpstr>
      <vt:lpstr>PowerPoint Presentation</vt:lpstr>
      <vt:lpstr>System enhancements</vt:lpstr>
      <vt:lpstr>Learning Agreements</vt:lpstr>
      <vt:lpstr>PowerPoint Presentation</vt:lpstr>
      <vt:lpstr>PowerPoint Presentation</vt:lpstr>
      <vt:lpstr>Government updates</vt:lpstr>
      <vt:lpstr>PowerPoint Presentation</vt:lpstr>
      <vt:lpstr>Important dates</vt:lpstr>
      <vt:lpstr>PowerPoint Presentation</vt:lpstr>
      <vt:lpstr>AY 2025/26 service update  </vt:lpstr>
      <vt:lpstr>PowerPoint Presentation</vt:lpstr>
      <vt:lpstr>EMA Wales attendance confirmations </vt:lpstr>
      <vt:lpstr>EMA Wales Learning Agreements  </vt:lpstr>
      <vt:lpstr>WGLG Learning Agreements and withdrawals </vt:lpstr>
      <vt:lpstr>Summary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Neil Brown</dc:creator>
  <cp:lastModifiedBy>Oonagh White</cp:lastModifiedBy>
  <cp:revision>164</cp:revision>
  <dcterms:created xsi:type="dcterms:W3CDTF">2024-10-02T14:47:44Z</dcterms:created>
  <dcterms:modified xsi:type="dcterms:W3CDTF">2026-06-05T11:22:28Z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a6745fb-3f26-4c57-86f8-58701135f02c_Enabled">
    <vt:lpwstr>true</vt:lpwstr>
  </property>
  <property fmtid="{D5CDD505-2E9C-101B-9397-08002B2CF9AE}" pid="3" name="MSIP_Label_aa6745fb-3f26-4c57-86f8-58701135f02c_SetDate">
    <vt:lpwstr>2024-10-02T14:54:14Z</vt:lpwstr>
  </property>
  <property fmtid="{D5CDD505-2E9C-101B-9397-08002B2CF9AE}" pid="4" name="MSIP_Label_aa6745fb-3f26-4c57-86f8-58701135f02c_Method">
    <vt:lpwstr>Privileged</vt:lpwstr>
  </property>
  <property fmtid="{D5CDD505-2E9C-101B-9397-08002B2CF9AE}" pid="5" name="MSIP_Label_aa6745fb-3f26-4c57-86f8-58701135f02c_Name">
    <vt:lpwstr>NO MARKING (PUBLIC)</vt:lpwstr>
  </property>
  <property fmtid="{D5CDD505-2E9C-101B-9397-08002B2CF9AE}" pid="6" name="MSIP_Label_aa6745fb-3f26-4c57-86f8-58701135f02c_SiteId">
    <vt:lpwstr>4c6898a9-8fca-42f9-aa92-82cb3e252bc6</vt:lpwstr>
  </property>
  <property fmtid="{D5CDD505-2E9C-101B-9397-08002B2CF9AE}" pid="7" name="MSIP_Label_aa6745fb-3f26-4c57-86f8-58701135f02c_ActionId">
    <vt:lpwstr>1d64fd3e-34b6-422a-9537-de35b51e4eee</vt:lpwstr>
  </property>
  <property fmtid="{D5CDD505-2E9C-101B-9397-08002B2CF9AE}" pid="8" name="MSIP_Label_aa6745fb-3f26-4c57-86f8-58701135f02c_ContentBits">
    <vt:lpwstr>0</vt:lpwstr>
  </property>
</Properties>
</file>